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Arimo" panose="020B0604020202020204" charset="0"/>
      <p:regular r:id="rId14"/>
    </p:embeddedFont>
    <p:embeddedFont>
      <p:font typeface="Arimo Bold" panose="020B0604020202020204" charset="0"/>
      <p:regular r:id="rId15"/>
    </p:embeddedFont>
    <p:embeddedFont>
      <p:font typeface="Arsenal" panose="020B0604020202020204" charset="0"/>
      <p:regular r:id="rId16"/>
    </p:embeddedFont>
    <p:embeddedFont>
      <p:font typeface="Calibri" panose="020F0502020204030204" pitchFamily="34" charset="0"/>
      <p:regular r:id="rId17"/>
      <p:bold r:id="rId18"/>
      <p:italic r:id="rId19"/>
      <p:boldItalic r:id="rId20"/>
    </p:embeddedFont>
    <p:embeddedFont>
      <p:font typeface="Canva Sans"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756"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31.10.2025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10/31/2025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10/31/2025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10/31/2025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10/31/2025</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sv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1.svg"/><Relationship Id="rId5" Type="http://schemas.openxmlformats.org/officeDocument/2006/relationships/image" Target="../media/image5.sv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hyperlink" Target="https://gamma.app/?utm_source=made-with-gamma" TargetMode="External"/><Relationship Id="rId9" Type="http://schemas.openxmlformats.org/officeDocument/2006/relationships/image" Target="../media/image18.png"/></Relationships>
</file>

<file path=ppt/slides/_rels/slide7.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png"/><Relationship Id="rId7"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14.png"/><Relationship Id="rId4" Type="http://schemas.openxmlformats.org/officeDocument/2006/relationships/hyperlink" Target="https://gamma.app/?utm_source=made-with-gamma"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1.png"/><Relationship Id="rId7" Type="http://schemas.openxmlformats.org/officeDocument/2006/relationships/image" Target="../media/image30.sv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9.png"/><Relationship Id="rId11" Type="http://schemas.openxmlformats.org/officeDocument/2006/relationships/image" Target="../media/image34.svg"/><Relationship Id="rId5" Type="http://schemas.openxmlformats.org/officeDocument/2006/relationships/image" Target="../media/image28.sv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381000" y="0"/>
            <a:ext cx="18669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6" name="Group 6"/>
          <p:cNvGrpSpPr>
            <a:grpSpLocks noChangeAspect="1"/>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4"/>
              <a:stretch>
                <a:fillRect/>
              </a:stretch>
            </a:blipFill>
          </p:spPr>
        </p:sp>
      </p:grpSp>
      <p:sp>
        <p:nvSpPr>
          <p:cNvPr id="8" name="TextBox 8"/>
          <p:cNvSpPr txBox="1"/>
          <p:nvPr/>
        </p:nvSpPr>
        <p:spPr>
          <a:xfrm>
            <a:off x="7204770" y="731507"/>
            <a:ext cx="9445526" cy="1776412"/>
          </a:xfrm>
          <a:prstGeom prst="rect">
            <a:avLst/>
          </a:prstGeom>
        </p:spPr>
        <p:txBody>
          <a:bodyPr lIns="0" tIns="0" rIns="0" bIns="0" rtlCol="0" anchor="t">
            <a:spAutoFit/>
          </a:bodyPr>
          <a:lstStyle/>
          <a:p>
            <a:pPr algn="l">
              <a:lnSpc>
                <a:spcPts val="6937"/>
              </a:lnSpc>
            </a:pPr>
            <a:r>
              <a:rPr lang="en-US" sz="5562" b="1" dirty="0">
                <a:solidFill>
                  <a:srgbClr val="231971"/>
                </a:solidFill>
                <a:latin typeface="Arimo Bold"/>
                <a:ea typeface="Arimo Bold"/>
                <a:cs typeface="Arimo Bold"/>
                <a:sym typeface="Arimo Bold"/>
              </a:rPr>
              <a:t>AI In Real-Time College Bus Tracking System</a:t>
            </a:r>
          </a:p>
        </p:txBody>
      </p:sp>
      <p:sp>
        <p:nvSpPr>
          <p:cNvPr id="9" name="TextBox 9"/>
          <p:cNvSpPr txBox="1"/>
          <p:nvPr/>
        </p:nvSpPr>
        <p:spPr>
          <a:xfrm>
            <a:off x="7239406" y="2805834"/>
            <a:ext cx="9445526" cy="2308324"/>
          </a:xfrm>
          <a:prstGeom prst="rect">
            <a:avLst/>
          </a:prstGeom>
        </p:spPr>
        <p:txBody>
          <a:bodyPr lIns="0" tIns="0" rIns="0" bIns="0" rtlCol="0" anchor="t">
            <a:spAutoFit/>
          </a:bodyPr>
          <a:lstStyle/>
          <a:p>
            <a:pPr algn="l">
              <a:lnSpc>
                <a:spcPts val="3562"/>
              </a:lnSpc>
            </a:pPr>
            <a:r>
              <a:rPr lang="en-US" sz="2800" dirty="0">
                <a:solidFill>
                  <a:srgbClr val="2A2742"/>
                </a:solidFill>
                <a:latin typeface="Arimo"/>
                <a:ea typeface="Arimo"/>
                <a:cs typeface="Arimo"/>
                <a:sym typeface="Arimo"/>
              </a:rPr>
              <a:t>An innovative AI-powered solution that leverages driver smartphones for cost-effective, secure, and intelligent transportation monitoring—eliminating the need for expensive GPS hardware while ensuring authorized access through biometric verification.</a:t>
            </a:r>
          </a:p>
        </p:txBody>
      </p:sp>
      <p:sp>
        <p:nvSpPr>
          <p:cNvPr id="10" name="TextBox 10"/>
          <p:cNvSpPr txBox="1"/>
          <p:nvPr/>
        </p:nvSpPr>
        <p:spPr>
          <a:xfrm>
            <a:off x="14079729" y="6993079"/>
            <a:ext cx="2639839" cy="473976"/>
          </a:xfrm>
          <a:prstGeom prst="rect">
            <a:avLst/>
          </a:prstGeom>
        </p:spPr>
        <p:txBody>
          <a:bodyPr lIns="0" tIns="0" rIns="0" bIns="0" rtlCol="0" anchor="t">
            <a:spAutoFit/>
          </a:bodyPr>
          <a:lstStyle/>
          <a:p>
            <a:pPr algn="ctr">
              <a:lnSpc>
                <a:spcPts val="4229"/>
              </a:lnSpc>
              <a:spcBef>
                <a:spcPct val="0"/>
              </a:spcBef>
            </a:pPr>
            <a:r>
              <a:rPr lang="en-US" sz="2400" dirty="0">
                <a:solidFill>
                  <a:srgbClr val="231971"/>
                </a:solidFill>
                <a:latin typeface="Arimo"/>
                <a:ea typeface="Arimo"/>
                <a:cs typeface="Arimo"/>
                <a:sym typeface="Arimo"/>
              </a:rPr>
              <a:t>Submitted by </a:t>
            </a:r>
          </a:p>
        </p:txBody>
      </p:sp>
      <p:sp>
        <p:nvSpPr>
          <p:cNvPr id="11" name="TextBox 11"/>
          <p:cNvSpPr txBox="1"/>
          <p:nvPr/>
        </p:nvSpPr>
        <p:spPr>
          <a:xfrm>
            <a:off x="14782800" y="6760945"/>
            <a:ext cx="2225015" cy="2794548"/>
          </a:xfrm>
          <a:prstGeom prst="rect">
            <a:avLst/>
          </a:prstGeom>
        </p:spPr>
        <p:txBody>
          <a:bodyPr wrap="square" lIns="0" tIns="0" rIns="0" bIns="0" rtlCol="0" anchor="t">
            <a:spAutoFit/>
          </a:bodyPr>
          <a:lstStyle/>
          <a:p>
            <a:pPr>
              <a:lnSpc>
                <a:spcPts val="3731"/>
              </a:lnSpc>
              <a:spcBef>
                <a:spcPct val="0"/>
              </a:spcBef>
            </a:pPr>
            <a:endParaRPr lang="en-US" sz="2000" dirty="0">
              <a:solidFill>
                <a:srgbClr val="000000"/>
              </a:solidFill>
              <a:latin typeface="Canva Sans"/>
              <a:ea typeface="Canva Sans"/>
              <a:cs typeface="Canva Sans"/>
              <a:sym typeface="Canva Sans"/>
            </a:endParaRPr>
          </a:p>
          <a:p>
            <a:pPr>
              <a:lnSpc>
                <a:spcPts val="3731"/>
              </a:lnSpc>
              <a:spcBef>
                <a:spcPct val="0"/>
              </a:spcBef>
            </a:pPr>
            <a:endParaRPr lang="en-US" sz="2000" dirty="0">
              <a:solidFill>
                <a:srgbClr val="000000"/>
              </a:solidFill>
              <a:latin typeface="Canva Sans"/>
              <a:ea typeface="Canva Sans"/>
              <a:cs typeface="Canva Sans"/>
              <a:sym typeface="Canva Sans"/>
            </a:endParaRPr>
          </a:p>
          <a:p>
            <a:pPr>
              <a:lnSpc>
                <a:spcPts val="3731"/>
              </a:lnSpc>
              <a:spcBef>
                <a:spcPct val="0"/>
              </a:spcBef>
            </a:pPr>
            <a:r>
              <a:rPr lang="en-US" sz="2000" dirty="0" err="1">
                <a:solidFill>
                  <a:srgbClr val="000000"/>
                </a:solidFill>
                <a:latin typeface="Canva Sans"/>
                <a:ea typeface="Canva Sans"/>
                <a:cs typeface="Canva Sans"/>
                <a:sym typeface="Canva Sans"/>
              </a:rPr>
              <a:t>Anushma</a:t>
            </a:r>
            <a:r>
              <a:rPr lang="en-US" sz="2000" dirty="0">
                <a:solidFill>
                  <a:srgbClr val="000000"/>
                </a:solidFill>
                <a:latin typeface="Canva Sans"/>
                <a:ea typeface="Canva Sans"/>
                <a:cs typeface="Canva Sans"/>
                <a:sym typeface="Canva Sans"/>
              </a:rPr>
              <a:t> S</a:t>
            </a:r>
          </a:p>
          <a:p>
            <a:pPr>
              <a:lnSpc>
                <a:spcPts val="3731"/>
              </a:lnSpc>
              <a:spcBef>
                <a:spcPct val="0"/>
              </a:spcBef>
            </a:pPr>
            <a:r>
              <a:rPr lang="en-US" sz="2000" dirty="0">
                <a:solidFill>
                  <a:srgbClr val="000000"/>
                </a:solidFill>
                <a:latin typeface="Canva Sans"/>
                <a:ea typeface="Canva Sans"/>
                <a:cs typeface="Canva Sans"/>
                <a:sym typeface="Canva Sans"/>
              </a:rPr>
              <a:t>Sathya Jyothi M</a:t>
            </a:r>
          </a:p>
          <a:p>
            <a:pPr>
              <a:lnSpc>
                <a:spcPts val="3731"/>
              </a:lnSpc>
              <a:spcBef>
                <a:spcPct val="0"/>
              </a:spcBef>
            </a:pPr>
            <a:r>
              <a:rPr lang="en-US" sz="2000" dirty="0">
                <a:solidFill>
                  <a:srgbClr val="000000"/>
                </a:solidFill>
                <a:latin typeface="Canva Sans"/>
                <a:ea typeface="Canva Sans"/>
                <a:cs typeface="Canva Sans"/>
                <a:sym typeface="Canva Sans"/>
              </a:rPr>
              <a:t>Subhashree M</a:t>
            </a:r>
          </a:p>
          <a:p>
            <a:pPr>
              <a:lnSpc>
                <a:spcPts val="3731"/>
              </a:lnSpc>
              <a:spcBef>
                <a:spcPct val="0"/>
              </a:spcBef>
            </a:pPr>
            <a:r>
              <a:rPr lang="en-US" sz="2000" dirty="0">
                <a:solidFill>
                  <a:srgbClr val="000000"/>
                </a:solidFill>
                <a:latin typeface="Canva Sans"/>
                <a:ea typeface="Canva Sans"/>
                <a:cs typeface="Canva Sans"/>
                <a:sym typeface="Canva Sans"/>
              </a:rPr>
              <a:t>Swetha C</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sp>
        <p:nvSpPr>
          <p:cNvPr id="6" name="TextBox 6"/>
          <p:cNvSpPr txBox="1"/>
          <p:nvPr/>
        </p:nvSpPr>
        <p:spPr>
          <a:xfrm>
            <a:off x="726430" y="532656"/>
            <a:ext cx="5189487" cy="686693"/>
          </a:xfrm>
          <a:prstGeom prst="rect">
            <a:avLst/>
          </a:prstGeom>
        </p:spPr>
        <p:txBody>
          <a:bodyPr lIns="0" tIns="0" rIns="0" bIns="0" rtlCol="0" anchor="t">
            <a:spAutoFit/>
          </a:bodyPr>
          <a:lstStyle/>
          <a:p>
            <a:pPr algn="l">
              <a:lnSpc>
                <a:spcPts val="5062"/>
              </a:lnSpc>
            </a:pPr>
            <a:r>
              <a:rPr lang="en-US" sz="4062" b="1" dirty="0">
                <a:solidFill>
                  <a:srgbClr val="231971"/>
                </a:solidFill>
                <a:latin typeface="Arimo Bold"/>
                <a:ea typeface="Arimo Bold"/>
                <a:cs typeface="Arimo Bold"/>
                <a:sym typeface="Arimo Bold"/>
              </a:rPr>
              <a:t>Conclusion</a:t>
            </a:r>
          </a:p>
        </p:txBody>
      </p:sp>
      <p:sp>
        <p:nvSpPr>
          <p:cNvPr id="7" name="TextBox 7"/>
          <p:cNvSpPr txBox="1"/>
          <p:nvPr/>
        </p:nvSpPr>
        <p:spPr>
          <a:xfrm>
            <a:off x="716858" y="1447949"/>
            <a:ext cx="10101912" cy="6514989"/>
          </a:xfrm>
          <a:prstGeom prst="rect">
            <a:avLst/>
          </a:prstGeom>
        </p:spPr>
        <p:txBody>
          <a:bodyPr lIns="0" tIns="0" rIns="0" bIns="0" rtlCol="0" anchor="t">
            <a:spAutoFit/>
          </a:bodyPr>
          <a:lstStyle/>
          <a:p>
            <a:pPr algn="l">
              <a:lnSpc>
                <a:spcPts val="3830"/>
              </a:lnSpc>
            </a:pPr>
            <a:r>
              <a:rPr lang="en-US" sz="2400" dirty="0">
                <a:solidFill>
                  <a:srgbClr val="2A2742"/>
                </a:solidFill>
                <a:latin typeface="Arimo"/>
                <a:ea typeface="Arimo"/>
                <a:cs typeface="Arimo"/>
                <a:sym typeface="Arimo"/>
              </a:rPr>
              <a:t>This innovative real-time college bus tracking system demonstrates</a:t>
            </a:r>
          </a:p>
          <a:p>
            <a:pPr algn="l">
              <a:lnSpc>
                <a:spcPts val="3830"/>
              </a:lnSpc>
            </a:pPr>
            <a:r>
              <a:rPr lang="en-US" sz="2400" dirty="0">
                <a:solidFill>
                  <a:srgbClr val="2A2742"/>
                </a:solidFill>
                <a:latin typeface="Arimo"/>
                <a:ea typeface="Arimo"/>
                <a:cs typeface="Arimo"/>
                <a:sym typeface="Arimo"/>
              </a:rPr>
              <a:t>how leveraging existing smartphone technology, combined with AI </a:t>
            </a:r>
          </a:p>
          <a:p>
            <a:pPr algn="l">
              <a:lnSpc>
                <a:spcPts val="3830"/>
              </a:lnSpc>
            </a:pPr>
            <a:r>
              <a:rPr lang="en-US" sz="2400" dirty="0">
                <a:solidFill>
                  <a:srgbClr val="2A2742"/>
                </a:solidFill>
                <a:latin typeface="Arimo"/>
                <a:ea typeface="Arimo"/>
                <a:cs typeface="Arimo"/>
                <a:sym typeface="Arimo"/>
              </a:rPr>
              <a:t>intelligence and biometric security, can solve transportation visibility </a:t>
            </a:r>
          </a:p>
          <a:p>
            <a:pPr algn="l">
              <a:lnSpc>
                <a:spcPts val="3614"/>
              </a:lnSpc>
            </a:pPr>
            <a:r>
              <a:rPr lang="en-US" sz="2400" dirty="0">
                <a:solidFill>
                  <a:srgbClr val="2A2742"/>
                </a:solidFill>
                <a:latin typeface="Arimo"/>
                <a:ea typeface="Arimo"/>
                <a:cs typeface="Arimo"/>
                <a:sym typeface="Arimo"/>
              </a:rPr>
              <a:t>challenges without the financial burden of traditional GPS hardware. </a:t>
            </a:r>
          </a:p>
          <a:p>
            <a:pPr algn="l">
              <a:lnSpc>
                <a:spcPts val="3614"/>
              </a:lnSpc>
            </a:pPr>
            <a:r>
              <a:rPr lang="en-US" sz="2400" dirty="0">
                <a:solidFill>
                  <a:srgbClr val="2A2742"/>
                </a:solidFill>
                <a:latin typeface="Arimo"/>
                <a:ea typeface="Arimo"/>
                <a:cs typeface="Arimo"/>
                <a:sym typeface="Arimo"/>
              </a:rPr>
              <a:t>By integrating Flask backend architecture, SQLite data management,</a:t>
            </a:r>
          </a:p>
          <a:p>
            <a:pPr algn="l">
              <a:lnSpc>
                <a:spcPts val="3614"/>
              </a:lnSpc>
            </a:pPr>
            <a:r>
              <a:rPr lang="en-US" sz="2400" dirty="0">
                <a:solidFill>
                  <a:srgbClr val="2A2742"/>
                </a:solidFill>
                <a:latin typeface="Arimo"/>
                <a:ea typeface="Arimo"/>
                <a:cs typeface="Arimo"/>
                <a:sym typeface="Arimo"/>
              </a:rPr>
              <a:t>and Google Maps visualization, the solution delivers a cost-effective, </a:t>
            </a:r>
          </a:p>
          <a:p>
            <a:pPr algn="l">
              <a:lnSpc>
                <a:spcPts val="3614"/>
              </a:lnSpc>
            </a:pPr>
            <a:r>
              <a:rPr lang="en-US" sz="2400" dirty="0">
                <a:solidFill>
                  <a:srgbClr val="2A2742"/>
                </a:solidFill>
                <a:latin typeface="Arimo"/>
                <a:ea typeface="Arimo"/>
                <a:cs typeface="Arimo"/>
                <a:sym typeface="Arimo"/>
              </a:rPr>
              <a:t>scalable, and user-friendly platform that benefits students, drivers, and </a:t>
            </a:r>
          </a:p>
          <a:p>
            <a:pPr algn="l">
              <a:lnSpc>
                <a:spcPts val="3592"/>
              </a:lnSpc>
            </a:pPr>
            <a:r>
              <a:rPr lang="en-US" sz="2400" dirty="0">
                <a:solidFill>
                  <a:srgbClr val="2A2742"/>
                </a:solidFill>
                <a:latin typeface="Arimo"/>
                <a:ea typeface="Arimo"/>
                <a:cs typeface="Arimo"/>
                <a:sym typeface="Arimo"/>
              </a:rPr>
              <a:t>administrators alike. The system's predictive capabilities and secure authentication mechanisms set a new standard for smart campus transportation management, proving that innovation doesn't require expensive infrastructure—just creative problem-solving and modern technology integration.</a:t>
            </a:r>
          </a:p>
          <a:p>
            <a:pPr algn="l">
              <a:lnSpc>
                <a:spcPts val="3616"/>
              </a:lnSpc>
            </a:pPr>
            <a:endParaRPr lang="en-US" sz="2800" dirty="0">
              <a:solidFill>
                <a:srgbClr val="2A2742"/>
              </a:solidFill>
              <a:latin typeface="Arimo"/>
              <a:ea typeface="Arimo"/>
              <a:cs typeface="Arimo"/>
              <a:sym typeface="Arimo"/>
            </a:endParaRPr>
          </a:p>
          <a:p>
            <a:pPr algn="l">
              <a:lnSpc>
                <a:spcPts val="3833"/>
              </a:lnSpc>
            </a:pPr>
            <a:endParaRPr lang="en-US" sz="2430" dirty="0">
              <a:solidFill>
                <a:srgbClr val="2A2742"/>
              </a:solidFill>
              <a:latin typeface="Arimo"/>
              <a:ea typeface="Arimo"/>
              <a:cs typeface="Arimo"/>
              <a:sym typeface="Arimo"/>
            </a:endParaRPr>
          </a:p>
        </p:txBody>
      </p:sp>
      <p:sp>
        <p:nvSpPr>
          <p:cNvPr id="8" name="TextBox 8"/>
          <p:cNvSpPr txBox="1"/>
          <p:nvPr/>
        </p:nvSpPr>
        <p:spPr>
          <a:xfrm>
            <a:off x="726430" y="3861980"/>
            <a:ext cx="9255770" cy="413190"/>
          </a:xfrm>
          <a:prstGeom prst="rect">
            <a:avLst/>
          </a:prstGeom>
        </p:spPr>
        <p:txBody>
          <a:bodyPr wrap="square" lIns="0" tIns="0" rIns="0" bIns="0" rtlCol="0" anchor="t">
            <a:spAutoFit/>
          </a:bodyPr>
          <a:lstStyle/>
          <a:p>
            <a:pPr algn="l">
              <a:lnSpc>
                <a:spcPts val="3614"/>
              </a:lnSpc>
            </a:pPr>
            <a:r>
              <a:rPr lang="en-US" sz="2293" dirty="0">
                <a:solidFill>
                  <a:srgbClr val="2A2742"/>
                </a:solidFill>
                <a:latin typeface="Arimo"/>
                <a:ea typeface="Arimo"/>
                <a:cs typeface="Arimo"/>
                <a:sym typeface="Arimo"/>
              </a:rPr>
              <a:t>.</a:t>
            </a:r>
          </a:p>
        </p:txBody>
      </p:sp>
      <p:sp>
        <p:nvSpPr>
          <p:cNvPr id="9" name="TextBox 9"/>
          <p:cNvSpPr txBox="1"/>
          <p:nvPr/>
        </p:nvSpPr>
        <p:spPr>
          <a:xfrm>
            <a:off x="726430" y="6211403"/>
            <a:ext cx="8913510" cy="412805"/>
          </a:xfrm>
          <a:prstGeom prst="rect">
            <a:avLst/>
          </a:prstGeom>
        </p:spPr>
        <p:txBody>
          <a:bodyPr lIns="0" tIns="0" rIns="0" bIns="0" rtlCol="0" anchor="t">
            <a:spAutoFit/>
          </a:bodyPr>
          <a:lstStyle/>
          <a:p>
            <a:pPr algn="l">
              <a:lnSpc>
                <a:spcPts val="3592"/>
              </a:lnSpc>
            </a:pPr>
            <a:endParaRPr lang="en-US" sz="2279" dirty="0">
              <a:solidFill>
                <a:srgbClr val="2A2742"/>
              </a:solidFill>
              <a:latin typeface="Arimo"/>
              <a:ea typeface="Arimo"/>
              <a:cs typeface="Arimo"/>
              <a:sym typeface="Arimo"/>
            </a:endParaRPr>
          </a:p>
        </p:txBody>
      </p:sp>
      <p:grpSp>
        <p:nvGrpSpPr>
          <p:cNvPr id="10" name="Group 10"/>
          <p:cNvGrpSpPr>
            <a:grpSpLocks noChangeAspect="1"/>
          </p:cNvGrpSpPr>
          <p:nvPr/>
        </p:nvGrpSpPr>
        <p:grpSpPr>
          <a:xfrm>
            <a:off x="10273754" y="1764209"/>
            <a:ext cx="7297341" cy="7297341"/>
            <a:chOff x="0" y="0"/>
            <a:chExt cx="9729788" cy="9729788"/>
          </a:xfrm>
        </p:grpSpPr>
        <p:sp>
          <p:nvSpPr>
            <p:cNvPr id="11" name="Freeform 11" descr="preencoded.png"/>
            <p:cNvSpPr/>
            <p:nvPr/>
          </p:nvSpPr>
          <p:spPr>
            <a:xfrm>
              <a:off x="0" y="0"/>
              <a:ext cx="9729851" cy="9729851"/>
            </a:xfrm>
            <a:custGeom>
              <a:avLst/>
              <a:gdLst/>
              <a:ahLst/>
              <a:cxnLst/>
              <a:rect l="l" t="t" r="r" b="b"/>
              <a:pathLst>
                <a:path w="9729851" h="9729851">
                  <a:moveTo>
                    <a:pt x="0" y="0"/>
                  </a:moveTo>
                  <a:lnTo>
                    <a:pt x="9729851" y="0"/>
                  </a:lnTo>
                  <a:lnTo>
                    <a:pt x="9729851" y="9729851"/>
                  </a:lnTo>
                  <a:lnTo>
                    <a:pt x="0" y="9729851"/>
                  </a:lnTo>
                  <a:lnTo>
                    <a:pt x="0" y="0"/>
                  </a:lnTo>
                  <a:close/>
                </a:path>
              </a:pathLst>
            </a:custGeom>
            <a:blipFill>
              <a:blip r:embed="rId4"/>
              <a:stretch>
                <a:fillRect/>
              </a:stretch>
            </a:blipFill>
          </p:spPr>
        </p:sp>
      </p:grpSp>
      <p:grpSp>
        <p:nvGrpSpPr>
          <p:cNvPr id="12" name="Group 12"/>
          <p:cNvGrpSpPr/>
          <p:nvPr/>
        </p:nvGrpSpPr>
        <p:grpSpPr>
          <a:xfrm>
            <a:off x="726430" y="9632259"/>
            <a:ext cx="16835140" cy="35421"/>
            <a:chOff x="0" y="0"/>
            <a:chExt cx="22446853" cy="47228"/>
          </a:xfrm>
        </p:grpSpPr>
        <p:sp>
          <p:nvSpPr>
            <p:cNvPr id="13" name="Freeform 13"/>
            <p:cNvSpPr/>
            <p:nvPr/>
          </p:nvSpPr>
          <p:spPr>
            <a:xfrm>
              <a:off x="0" y="0"/>
              <a:ext cx="22446869" cy="47244"/>
            </a:xfrm>
            <a:custGeom>
              <a:avLst/>
              <a:gdLst/>
              <a:ahLst/>
              <a:cxnLst/>
              <a:rect l="l" t="t" r="r" b="b"/>
              <a:pathLst>
                <a:path w="22446869" h="47244">
                  <a:moveTo>
                    <a:pt x="0" y="0"/>
                  </a:moveTo>
                  <a:lnTo>
                    <a:pt x="22446869" y="0"/>
                  </a:lnTo>
                  <a:lnTo>
                    <a:pt x="22446869" y="47244"/>
                  </a:lnTo>
                  <a:lnTo>
                    <a:pt x="0" y="47244"/>
                  </a:lnTo>
                  <a:close/>
                </a:path>
              </a:pathLst>
            </a:custGeom>
            <a:solidFill>
              <a:srgbClr val="2A2742">
                <a:alpha val="24706"/>
              </a:srgbClr>
            </a:solidFill>
          </p:spPr>
        </p:sp>
      </p:grpSp>
      <p:sp>
        <p:nvSpPr>
          <p:cNvPr id="14" name="TextBox 14"/>
          <p:cNvSpPr txBox="1"/>
          <p:nvPr/>
        </p:nvSpPr>
        <p:spPr>
          <a:xfrm>
            <a:off x="726430" y="10603260"/>
            <a:ext cx="16835140" cy="408384"/>
          </a:xfrm>
          <a:prstGeom prst="rect">
            <a:avLst/>
          </a:prstGeom>
        </p:spPr>
        <p:txBody>
          <a:bodyPr lIns="0" tIns="0" rIns="0" bIns="0" rtlCol="0" anchor="t">
            <a:spAutoFit/>
          </a:bodyPr>
          <a:lstStyle/>
          <a:p>
            <a:pPr algn="l">
              <a:lnSpc>
                <a:spcPts val="2562"/>
              </a:lnSpc>
            </a:pPr>
            <a:r>
              <a:rPr lang="en-US" sz="1625" dirty="0">
                <a:solidFill>
                  <a:srgbClr val="2A2742"/>
                </a:solidFill>
                <a:latin typeface="Arimo"/>
                <a:ea typeface="Arimo"/>
                <a:cs typeface="Arimo"/>
                <a:sym typeface="Arimo"/>
              </a:rPr>
              <a:t>Questions and feedback welcome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9E6FA"/>
        </a:solidFill>
        <a:effectLst/>
      </p:bgPr>
    </p:bg>
    <p:spTree>
      <p:nvGrpSpPr>
        <p:cNvPr id="1" name=""/>
        <p:cNvGrpSpPr/>
        <p:nvPr/>
      </p:nvGrpSpPr>
      <p:grpSpPr>
        <a:xfrm>
          <a:off x="0" y="0"/>
          <a:ext cx="0" cy="0"/>
          <a:chOff x="0" y="0"/>
          <a:chExt cx="0" cy="0"/>
        </a:xfrm>
      </p:grpSpPr>
      <p:grpSp>
        <p:nvGrpSpPr>
          <p:cNvPr id="2" name="Group 2"/>
          <p:cNvGrpSpPr/>
          <p:nvPr/>
        </p:nvGrpSpPr>
        <p:grpSpPr>
          <a:xfrm>
            <a:off x="4980674" y="3765363"/>
            <a:ext cx="10110847" cy="2756273"/>
            <a:chOff x="0" y="0"/>
            <a:chExt cx="13481130" cy="3675031"/>
          </a:xfrm>
        </p:grpSpPr>
        <p:sp>
          <p:nvSpPr>
            <p:cNvPr id="3" name="TextBox 3"/>
            <p:cNvSpPr txBox="1"/>
            <p:nvPr/>
          </p:nvSpPr>
          <p:spPr>
            <a:xfrm>
              <a:off x="0" y="828675"/>
              <a:ext cx="13481130" cy="2684433"/>
            </a:xfrm>
            <a:prstGeom prst="rect">
              <a:avLst/>
            </a:prstGeom>
          </p:spPr>
          <p:txBody>
            <a:bodyPr lIns="0" tIns="0" rIns="0" bIns="0" rtlCol="0" anchor="t">
              <a:spAutoFit/>
            </a:bodyPr>
            <a:lstStyle/>
            <a:p>
              <a:pPr algn="l">
                <a:lnSpc>
                  <a:spcPts val="12133"/>
                </a:lnSpc>
              </a:pPr>
              <a:r>
                <a:rPr lang="en-US" sz="17333" spc="-346" dirty="0">
                  <a:solidFill>
                    <a:srgbClr val="231971"/>
                  </a:solidFill>
                  <a:latin typeface="Arsenal"/>
                  <a:ea typeface="Arsenal"/>
                  <a:cs typeface="Arsenal"/>
                  <a:sym typeface="Arsenal"/>
                </a:rPr>
                <a:t>Thank you</a:t>
              </a:r>
            </a:p>
          </p:txBody>
        </p:sp>
        <p:sp>
          <p:nvSpPr>
            <p:cNvPr id="4" name="TextBox 4"/>
            <p:cNvSpPr txBox="1"/>
            <p:nvPr/>
          </p:nvSpPr>
          <p:spPr>
            <a:xfrm>
              <a:off x="3850908" y="2548712"/>
              <a:ext cx="9630222" cy="1126319"/>
            </a:xfrm>
            <a:prstGeom prst="rect">
              <a:avLst/>
            </a:prstGeom>
          </p:spPr>
          <p:txBody>
            <a:bodyPr lIns="0" tIns="0" rIns="0" bIns="0" rtlCol="0" anchor="t">
              <a:spAutoFit/>
            </a:bodyPr>
            <a:lstStyle/>
            <a:p>
              <a:pPr algn="l">
                <a:lnSpc>
                  <a:spcPts val="6117"/>
                </a:lnSpc>
              </a:pPr>
              <a:endParaRPr dirty="0"/>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sp>
        <p:nvSpPr>
          <p:cNvPr id="6" name="TextBox 6"/>
          <p:cNvSpPr txBox="1"/>
          <p:nvPr/>
        </p:nvSpPr>
        <p:spPr>
          <a:xfrm>
            <a:off x="992238" y="1058615"/>
            <a:ext cx="7088237" cy="943124"/>
          </a:xfrm>
          <a:prstGeom prst="rect">
            <a:avLst/>
          </a:prstGeom>
        </p:spPr>
        <p:txBody>
          <a:bodyPr lIns="0" tIns="0" rIns="0" bIns="0" rtlCol="0" anchor="t">
            <a:spAutoFit/>
          </a:bodyPr>
          <a:lstStyle/>
          <a:p>
            <a:pPr algn="l">
              <a:lnSpc>
                <a:spcPts val="6937"/>
              </a:lnSpc>
            </a:pPr>
            <a:r>
              <a:rPr lang="en-US" sz="5562" b="1" dirty="0">
                <a:solidFill>
                  <a:srgbClr val="231971"/>
                </a:solidFill>
                <a:latin typeface="Arimo Bold"/>
                <a:ea typeface="Arimo Bold"/>
                <a:cs typeface="Arimo Bold"/>
                <a:sym typeface="Arimo Bold"/>
              </a:rPr>
              <a:t>Abstract</a:t>
            </a:r>
          </a:p>
        </p:txBody>
      </p:sp>
      <p:grpSp>
        <p:nvGrpSpPr>
          <p:cNvPr id="7" name="Group 7"/>
          <p:cNvGrpSpPr>
            <a:grpSpLocks noChangeAspect="1"/>
          </p:cNvGrpSpPr>
          <p:nvPr/>
        </p:nvGrpSpPr>
        <p:grpSpPr>
          <a:xfrm>
            <a:off x="992238" y="2745879"/>
            <a:ext cx="6106269" cy="6106269"/>
            <a:chOff x="0" y="0"/>
            <a:chExt cx="8141692" cy="8141692"/>
          </a:xfrm>
        </p:grpSpPr>
        <p:sp>
          <p:nvSpPr>
            <p:cNvPr id="8" name="Freeform 8" descr="preencoded.png"/>
            <p:cNvSpPr/>
            <p:nvPr/>
          </p:nvSpPr>
          <p:spPr>
            <a:xfrm>
              <a:off x="0" y="0"/>
              <a:ext cx="8141716" cy="8141716"/>
            </a:xfrm>
            <a:custGeom>
              <a:avLst/>
              <a:gdLst/>
              <a:ahLst/>
              <a:cxnLst/>
              <a:rect l="l" t="t" r="r" b="b"/>
              <a:pathLst>
                <a:path w="8141716" h="8141716">
                  <a:moveTo>
                    <a:pt x="0" y="0"/>
                  </a:moveTo>
                  <a:lnTo>
                    <a:pt x="8141716" y="0"/>
                  </a:lnTo>
                  <a:lnTo>
                    <a:pt x="8141716" y="8141716"/>
                  </a:lnTo>
                  <a:lnTo>
                    <a:pt x="0" y="8141716"/>
                  </a:lnTo>
                  <a:lnTo>
                    <a:pt x="0" y="0"/>
                  </a:lnTo>
                  <a:close/>
                </a:path>
              </a:pathLst>
            </a:custGeom>
            <a:blipFill>
              <a:blip r:embed="rId4"/>
              <a:stretch>
                <a:fillRect/>
              </a:stretch>
            </a:blipFill>
          </p:spPr>
        </p:sp>
      </p:grpSp>
      <p:sp>
        <p:nvSpPr>
          <p:cNvPr id="9" name="TextBox 9"/>
          <p:cNvSpPr txBox="1"/>
          <p:nvPr/>
        </p:nvSpPr>
        <p:spPr>
          <a:xfrm>
            <a:off x="7818116" y="3070745"/>
            <a:ext cx="9505355" cy="5506316"/>
          </a:xfrm>
          <a:prstGeom prst="rect">
            <a:avLst/>
          </a:prstGeom>
        </p:spPr>
        <p:txBody>
          <a:bodyPr lIns="0" tIns="0" rIns="0" bIns="0" rtlCol="0" anchor="t">
            <a:spAutoFit/>
          </a:bodyPr>
          <a:lstStyle/>
          <a:p>
            <a:pPr>
              <a:lnSpc>
                <a:spcPts val="3562"/>
              </a:lnSpc>
            </a:pPr>
            <a:r>
              <a:rPr lang="en-US" sz="2800" dirty="0">
                <a:solidFill>
                  <a:srgbClr val="2A2742"/>
                </a:solidFill>
                <a:latin typeface="Arimo"/>
                <a:ea typeface="Arimo"/>
                <a:cs typeface="Arimo"/>
                <a:sym typeface="Arimo"/>
              </a:rPr>
              <a:t>This project introduces a revolutionary approach to college bus tracking that replaces traditional GPS hardware with smartphone technology. By combining biometric authentication, real-time location tracking, and AI-powered predictive algorithms, the system delivers accurate bus location data, route information, and arrival estimates through an intuitive web dashboard. The solution leverages Flask backend architecture, SQLite database management, and Google Maps API integration to provide students and administrators with seamless access to live transportation data while significantly reducing implementation costs.</a:t>
            </a:r>
          </a:p>
          <a:p>
            <a:pPr algn="l">
              <a:lnSpc>
                <a:spcPts val="3562"/>
              </a:lnSpc>
            </a:pPr>
            <a:endParaRPr lang="en-US" sz="2800" dirty="0">
              <a:solidFill>
                <a:srgbClr val="2A2742"/>
              </a:solidFill>
              <a:latin typeface="Arimo"/>
              <a:ea typeface="Arimo"/>
              <a:cs typeface="Arimo"/>
              <a:sym typeface="Arim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sp>
        <p:nvSpPr>
          <p:cNvPr id="6" name="TextBox 6"/>
          <p:cNvSpPr txBox="1"/>
          <p:nvPr/>
        </p:nvSpPr>
        <p:spPr>
          <a:xfrm>
            <a:off x="916781" y="869751"/>
            <a:ext cx="6548586" cy="875705"/>
          </a:xfrm>
          <a:prstGeom prst="rect">
            <a:avLst/>
          </a:prstGeom>
        </p:spPr>
        <p:txBody>
          <a:bodyPr lIns="0" tIns="0" rIns="0" bIns="0" rtlCol="0" anchor="t">
            <a:spAutoFit/>
          </a:bodyPr>
          <a:lstStyle/>
          <a:p>
            <a:pPr algn="l">
              <a:lnSpc>
                <a:spcPts val="6437"/>
              </a:lnSpc>
            </a:pPr>
            <a:r>
              <a:rPr lang="en-US" sz="5125" b="1" dirty="0">
                <a:solidFill>
                  <a:srgbClr val="231971"/>
                </a:solidFill>
                <a:latin typeface="Arimo Bold"/>
                <a:ea typeface="Arimo Bold"/>
                <a:cs typeface="Arimo Bold"/>
                <a:sym typeface="Arimo Bold"/>
              </a:rPr>
              <a:t>Problem Statement</a:t>
            </a:r>
          </a:p>
        </p:txBody>
      </p:sp>
      <p:grpSp>
        <p:nvGrpSpPr>
          <p:cNvPr id="7" name="Group 7"/>
          <p:cNvGrpSpPr/>
          <p:nvPr/>
        </p:nvGrpSpPr>
        <p:grpSpPr>
          <a:xfrm>
            <a:off x="912019" y="2264569"/>
            <a:ext cx="8105775" cy="3423940"/>
            <a:chOff x="0" y="0"/>
            <a:chExt cx="10807700" cy="4565253"/>
          </a:xfrm>
        </p:grpSpPr>
        <p:sp>
          <p:nvSpPr>
            <p:cNvPr id="8" name="Freeform 8"/>
            <p:cNvSpPr/>
            <p:nvPr/>
          </p:nvSpPr>
          <p:spPr>
            <a:xfrm>
              <a:off x="6350" y="6350"/>
              <a:ext cx="10795000" cy="4552569"/>
            </a:xfrm>
            <a:custGeom>
              <a:avLst/>
              <a:gdLst/>
              <a:ahLst/>
              <a:cxnLst/>
              <a:rect l="l" t="t" r="r" b="b"/>
              <a:pathLst>
                <a:path w="10795000" h="4552569">
                  <a:moveTo>
                    <a:pt x="0" y="146685"/>
                  </a:moveTo>
                  <a:cubicBezTo>
                    <a:pt x="0" y="65659"/>
                    <a:pt x="65786" y="0"/>
                    <a:pt x="146939" y="0"/>
                  </a:cubicBezTo>
                  <a:lnTo>
                    <a:pt x="10648061" y="0"/>
                  </a:lnTo>
                  <a:cubicBezTo>
                    <a:pt x="10729214" y="0"/>
                    <a:pt x="10795000" y="65659"/>
                    <a:pt x="10795000" y="146685"/>
                  </a:cubicBezTo>
                  <a:lnTo>
                    <a:pt x="10795000" y="4405884"/>
                  </a:lnTo>
                  <a:cubicBezTo>
                    <a:pt x="10795000" y="4486910"/>
                    <a:pt x="10729214" y="4552569"/>
                    <a:pt x="10648061" y="4552569"/>
                  </a:cubicBezTo>
                  <a:lnTo>
                    <a:pt x="146939" y="4552569"/>
                  </a:lnTo>
                  <a:cubicBezTo>
                    <a:pt x="65786" y="4552569"/>
                    <a:pt x="0" y="4486910"/>
                    <a:pt x="0" y="4405884"/>
                  </a:cubicBezTo>
                  <a:close/>
                </a:path>
              </a:pathLst>
            </a:custGeom>
            <a:solidFill>
              <a:srgbClr val="E9E6FA"/>
            </a:solidFill>
          </p:spPr>
        </p:sp>
        <p:sp>
          <p:nvSpPr>
            <p:cNvPr id="9" name="Freeform 9"/>
            <p:cNvSpPr/>
            <p:nvPr/>
          </p:nvSpPr>
          <p:spPr>
            <a:xfrm>
              <a:off x="0" y="0"/>
              <a:ext cx="10807700" cy="4565269"/>
            </a:xfrm>
            <a:custGeom>
              <a:avLst/>
              <a:gdLst/>
              <a:ahLst/>
              <a:cxnLst/>
              <a:rect l="l" t="t" r="r" b="b"/>
              <a:pathLst>
                <a:path w="10807700" h="4565269">
                  <a:moveTo>
                    <a:pt x="0" y="153035"/>
                  </a:moveTo>
                  <a:cubicBezTo>
                    <a:pt x="0" y="68453"/>
                    <a:pt x="68580" y="0"/>
                    <a:pt x="153289" y="0"/>
                  </a:cubicBezTo>
                  <a:lnTo>
                    <a:pt x="10654411" y="0"/>
                  </a:lnTo>
                  <a:lnTo>
                    <a:pt x="10654411" y="6350"/>
                  </a:lnTo>
                  <a:lnTo>
                    <a:pt x="10654411" y="0"/>
                  </a:lnTo>
                  <a:cubicBezTo>
                    <a:pt x="10739120" y="0"/>
                    <a:pt x="10807700" y="68453"/>
                    <a:pt x="10807700" y="153035"/>
                  </a:cubicBezTo>
                  <a:lnTo>
                    <a:pt x="10801350" y="153035"/>
                  </a:lnTo>
                  <a:lnTo>
                    <a:pt x="10807700" y="153035"/>
                  </a:lnTo>
                  <a:lnTo>
                    <a:pt x="10807700" y="4412234"/>
                  </a:lnTo>
                  <a:lnTo>
                    <a:pt x="10801350" y="4412234"/>
                  </a:lnTo>
                  <a:lnTo>
                    <a:pt x="10807700" y="4412234"/>
                  </a:lnTo>
                  <a:cubicBezTo>
                    <a:pt x="10807700" y="4496816"/>
                    <a:pt x="10739120" y="4565269"/>
                    <a:pt x="10654411" y="4565269"/>
                  </a:cubicBezTo>
                  <a:lnTo>
                    <a:pt x="10654411" y="4558919"/>
                  </a:lnTo>
                  <a:lnTo>
                    <a:pt x="10654411" y="4565269"/>
                  </a:lnTo>
                  <a:lnTo>
                    <a:pt x="153289" y="4565269"/>
                  </a:lnTo>
                  <a:lnTo>
                    <a:pt x="153289" y="4558919"/>
                  </a:lnTo>
                  <a:lnTo>
                    <a:pt x="153289" y="4565269"/>
                  </a:lnTo>
                  <a:cubicBezTo>
                    <a:pt x="68580" y="4565269"/>
                    <a:pt x="0" y="4496689"/>
                    <a:pt x="0" y="4412234"/>
                  </a:cubicBezTo>
                  <a:lnTo>
                    <a:pt x="0" y="153035"/>
                  </a:lnTo>
                  <a:lnTo>
                    <a:pt x="6350" y="153035"/>
                  </a:lnTo>
                  <a:lnTo>
                    <a:pt x="0" y="153035"/>
                  </a:lnTo>
                  <a:moveTo>
                    <a:pt x="12700" y="153035"/>
                  </a:moveTo>
                  <a:lnTo>
                    <a:pt x="12700" y="4412234"/>
                  </a:lnTo>
                  <a:lnTo>
                    <a:pt x="6350" y="4412234"/>
                  </a:lnTo>
                  <a:lnTo>
                    <a:pt x="12700" y="4412234"/>
                  </a:lnTo>
                  <a:cubicBezTo>
                    <a:pt x="12700" y="4489704"/>
                    <a:pt x="75565" y="4552569"/>
                    <a:pt x="153289" y="4552569"/>
                  </a:cubicBezTo>
                  <a:lnTo>
                    <a:pt x="10654411" y="4552569"/>
                  </a:lnTo>
                  <a:cubicBezTo>
                    <a:pt x="10732008" y="4552569"/>
                    <a:pt x="10795000" y="4489704"/>
                    <a:pt x="10795000" y="4412234"/>
                  </a:cubicBezTo>
                  <a:lnTo>
                    <a:pt x="10795000" y="153035"/>
                  </a:lnTo>
                  <a:cubicBezTo>
                    <a:pt x="10795000" y="75565"/>
                    <a:pt x="10732135" y="12700"/>
                    <a:pt x="10654411" y="12700"/>
                  </a:cubicBezTo>
                  <a:lnTo>
                    <a:pt x="153289" y="12700"/>
                  </a:lnTo>
                  <a:lnTo>
                    <a:pt x="153289" y="6350"/>
                  </a:lnTo>
                  <a:lnTo>
                    <a:pt x="153289" y="12700"/>
                  </a:lnTo>
                  <a:cubicBezTo>
                    <a:pt x="75565" y="12700"/>
                    <a:pt x="12700" y="75565"/>
                    <a:pt x="12700" y="153035"/>
                  </a:cubicBezTo>
                  <a:close/>
                </a:path>
              </a:pathLst>
            </a:custGeom>
            <a:solidFill>
              <a:srgbClr val="BDB8DF"/>
            </a:solidFill>
          </p:spPr>
        </p:sp>
      </p:grpSp>
      <p:grpSp>
        <p:nvGrpSpPr>
          <p:cNvPr id="10" name="Group 10"/>
          <p:cNvGrpSpPr/>
          <p:nvPr/>
        </p:nvGrpSpPr>
        <p:grpSpPr>
          <a:xfrm>
            <a:off x="1188244" y="2540794"/>
            <a:ext cx="785812" cy="785812"/>
            <a:chOff x="0" y="0"/>
            <a:chExt cx="1047750" cy="1047750"/>
          </a:xfrm>
        </p:grpSpPr>
        <p:sp>
          <p:nvSpPr>
            <p:cNvPr id="11" name="Freeform 11"/>
            <p:cNvSpPr/>
            <p:nvPr/>
          </p:nvSpPr>
          <p:spPr>
            <a:xfrm>
              <a:off x="0" y="0"/>
              <a:ext cx="1047750" cy="1047750"/>
            </a:xfrm>
            <a:custGeom>
              <a:avLst/>
              <a:gdLst/>
              <a:ahLst/>
              <a:cxnLst/>
              <a:rect l="l" t="t" r="r" b="b"/>
              <a:pathLst>
                <a:path w="1047750" h="1047750">
                  <a:moveTo>
                    <a:pt x="0" y="523875"/>
                  </a:moveTo>
                  <a:cubicBezTo>
                    <a:pt x="0" y="234569"/>
                    <a:pt x="234569" y="0"/>
                    <a:pt x="523875" y="0"/>
                  </a:cubicBezTo>
                  <a:cubicBezTo>
                    <a:pt x="813181" y="0"/>
                    <a:pt x="1047750" y="234569"/>
                    <a:pt x="1047750" y="523875"/>
                  </a:cubicBezTo>
                  <a:cubicBezTo>
                    <a:pt x="1047750" y="813181"/>
                    <a:pt x="813181" y="1047750"/>
                    <a:pt x="523875" y="1047750"/>
                  </a:cubicBezTo>
                  <a:cubicBezTo>
                    <a:pt x="234569" y="1047750"/>
                    <a:pt x="0" y="813181"/>
                    <a:pt x="0" y="523875"/>
                  </a:cubicBezTo>
                  <a:close/>
                </a:path>
              </a:pathLst>
            </a:custGeom>
            <a:solidFill>
              <a:srgbClr val="5E4CE6"/>
            </a:solidFill>
          </p:spPr>
        </p:sp>
      </p:grpSp>
      <p:sp>
        <p:nvSpPr>
          <p:cNvPr id="12" name="Freeform 12" descr="preencoded.png"/>
          <p:cNvSpPr/>
          <p:nvPr/>
        </p:nvSpPr>
        <p:spPr>
          <a:xfrm>
            <a:off x="1404342" y="2756892"/>
            <a:ext cx="353616" cy="353616"/>
          </a:xfrm>
          <a:custGeom>
            <a:avLst/>
            <a:gdLst/>
            <a:ahLst/>
            <a:cxnLst/>
            <a:rect l="l" t="t" r="r" b="b"/>
            <a:pathLst>
              <a:path w="353616" h="353616">
                <a:moveTo>
                  <a:pt x="0" y="0"/>
                </a:moveTo>
                <a:lnTo>
                  <a:pt x="353617" y="0"/>
                </a:lnTo>
                <a:lnTo>
                  <a:pt x="353617" y="353617"/>
                </a:lnTo>
                <a:lnTo>
                  <a:pt x="0" y="353617"/>
                </a:lnTo>
                <a:lnTo>
                  <a:pt x="0" y="0"/>
                </a:lnTo>
                <a:close/>
              </a:path>
            </a:pathLst>
          </a:custGeom>
          <a:blipFill>
            <a:blip r:embed="rId4">
              <a:extLst>
                <a:ext uri="{96DAC541-7B7A-43D3-8B79-37D633B846F1}">
                  <asvg:svgBlip xmlns:asvg="http://schemas.microsoft.com/office/drawing/2016/SVG/main" r:embed="rId5"/>
                </a:ext>
              </a:extLst>
            </a:blip>
            <a:stretch>
              <a:fillRect t="-14473" b="-14473"/>
            </a:stretch>
          </a:blipFill>
        </p:spPr>
      </p:sp>
      <p:sp>
        <p:nvSpPr>
          <p:cNvPr id="13" name="TextBox 13"/>
          <p:cNvSpPr txBox="1"/>
          <p:nvPr/>
        </p:nvSpPr>
        <p:spPr>
          <a:xfrm>
            <a:off x="2273795" y="2540794"/>
            <a:ext cx="4138166" cy="820738"/>
          </a:xfrm>
          <a:prstGeom prst="rect">
            <a:avLst/>
          </a:prstGeom>
        </p:spPr>
        <p:txBody>
          <a:bodyPr lIns="0" tIns="0" rIns="0" bIns="0" rtlCol="0" anchor="t">
            <a:spAutoFit/>
          </a:bodyPr>
          <a:lstStyle/>
          <a:p>
            <a:pPr algn="l">
              <a:lnSpc>
                <a:spcPts val="3187"/>
              </a:lnSpc>
            </a:pPr>
            <a:r>
              <a:rPr lang="en-US" sz="3200" b="1" dirty="0">
                <a:solidFill>
                  <a:srgbClr val="2A2742"/>
                </a:solidFill>
                <a:latin typeface="Arimo Bold"/>
                <a:ea typeface="Arimo Bold"/>
                <a:cs typeface="Arimo Bold"/>
                <a:sym typeface="Arimo Bold"/>
              </a:rPr>
              <a:t>High Implementation Costs</a:t>
            </a:r>
          </a:p>
        </p:txBody>
      </p:sp>
      <p:sp>
        <p:nvSpPr>
          <p:cNvPr id="14" name="TextBox 14"/>
          <p:cNvSpPr txBox="1"/>
          <p:nvPr/>
        </p:nvSpPr>
        <p:spPr>
          <a:xfrm>
            <a:off x="1160535" y="3697918"/>
            <a:ext cx="7553325" cy="1641475"/>
          </a:xfrm>
          <a:prstGeom prst="rect">
            <a:avLst/>
          </a:prstGeom>
        </p:spPr>
        <p:txBody>
          <a:bodyPr lIns="0" tIns="0" rIns="0" bIns="0" rtlCol="0" anchor="t">
            <a:spAutoFit/>
          </a:bodyPr>
          <a:lstStyle/>
          <a:p>
            <a:pPr algn="l">
              <a:lnSpc>
                <a:spcPts val="3249"/>
              </a:lnSpc>
            </a:pPr>
            <a:r>
              <a:rPr lang="en-US" sz="2800" dirty="0">
                <a:solidFill>
                  <a:srgbClr val="2A2742"/>
                </a:solidFill>
                <a:latin typeface="Arimo"/>
                <a:ea typeface="Arimo"/>
                <a:cs typeface="Arimo"/>
                <a:sym typeface="Arimo"/>
              </a:rPr>
              <a:t>Traditional GPS tracking systems require expensive hardware installation in each vehicle, creating significant financial barriers for educational institutions with limited budgets</a:t>
            </a:r>
            <a:r>
              <a:rPr lang="en-US" sz="2062" dirty="0">
                <a:solidFill>
                  <a:srgbClr val="2A2742"/>
                </a:solidFill>
                <a:latin typeface="Arimo"/>
                <a:ea typeface="Arimo"/>
                <a:cs typeface="Arimo"/>
                <a:sym typeface="Arimo"/>
              </a:rPr>
              <a:t>.</a:t>
            </a:r>
          </a:p>
        </p:txBody>
      </p:sp>
      <p:grpSp>
        <p:nvGrpSpPr>
          <p:cNvPr id="15" name="Group 15"/>
          <p:cNvGrpSpPr/>
          <p:nvPr/>
        </p:nvGrpSpPr>
        <p:grpSpPr>
          <a:xfrm>
            <a:off x="9144000" y="2264581"/>
            <a:ext cx="8105775" cy="3423940"/>
            <a:chOff x="0" y="0"/>
            <a:chExt cx="10807700" cy="4565253"/>
          </a:xfrm>
        </p:grpSpPr>
        <p:sp>
          <p:nvSpPr>
            <p:cNvPr id="16" name="Freeform 16"/>
            <p:cNvSpPr/>
            <p:nvPr/>
          </p:nvSpPr>
          <p:spPr>
            <a:xfrm>
              <a:off x="6350" y="6350"/>
              <a:ext cx="10795000" cy="4552569"/>
            </a:xfrm>
            <a:custGeom>
              <a:avLst/>
              <a:gdLst/>
              <a:ahLst/>
              <a:cxnLst/>
              <a:rect l="l" t="t" r="r" b="b"/>
              <a:pathLst>
                <a:path w="10795000" h="4552569">
                  <a:moveTo>
                    <a:pt x="0" y="146685"/>
                  </a:moveTo>
                  <a:cubicBezTo>
                    <a:pt x="0" y="65659"/>
                    <a:pt x="65786" y="0"/>
                    <a:pt x="146939" y="0"/>
                  </a:cubicBezTo>
                  <a:lnTo>
                    <a:pt x="10648061" y="0"/>
                  </a:lnTo>
                  <a:cubicBezTo>
                    <a:pt x="10729214" y="0"/>
                    <a:pt x="10795000" y="65659"/>
                    <a:pt x="10795000" y="146685"/>
                  </a:cubicBezTo>
                  <a:lnTo>
                    <a:pt x="10795000" y="4405884"/>
                  </a:lnTo>
                  <a:cubicBezTo>
                    <a:pt x="10795000" y="4486910"/>
                    <a:pt x="10729214" y="4552569"/>
                    <a:pt x="10648061" y="4552569"/>
                  </a:cubicBezTo>
                  <a:lnTo>
                    <a:pt x="146939" y="4552569"/>
                  </a:lnTo>
                  <a:cubicBezTo>
                    <a:pt x="65786" y="4552569"/>
                    <a:pt x="0" y="4486910"/>
                    <a:pt x="0" y="4405884"/>
                  </a:cubicBezTo>
                  <a:close/>
                </a:path>
              </a:pathLst>
            </a:custGeom>
            <a:solidFill>
              <a:srgbClr val="E9E6FA"/>
            </a:solidFill>
          </p:spPr>
        </p:sp>
        <p:sp>
          <p:nvSpPr>
            <p:cNvPr id="17" name="Freeform 17"/>
            <p:cNvSpPr/>
            <p:nvPr/>
          </p:nvSpPr>
          <p:spPr>
            <a:xfrm>
              <a:off x="0" y="0"/>
              <a:ext cx="10807700" cy="4565269"/>
            </a:xfrm>
            <a:custGeom>
              <a:avLst/>
              <a:gdLst/>
              <a:ahLst/>
              <a:cxnLst/>
              <a:rect l="l" t="t" r="r" b="b"/>
              <a:pathLst>
                <a:path w="10807700" h="4565269">
                  <a:moveTo>
                    <a:pt x="0" y="153035"/>
                  </a:moveTo>
                  <a:cubicBezTo>
                    <a:pt x="0" y="68453"/>
                    <a:pt x="68580" y="0"/>
                    <a:pt x="153289" y="0"/>
                  </a:cubicBezTo>
                  <a:lnTo>
                    <a:pt x="10654411" y="0"/>
                  </a:lnTo>
                  <a:lnTo>
                    <a:pt x="10654411" y="6350"/>
                  </a:lnTo>
                  <a:lnTo>
                    <a:pt x="10654411" y="0"/>
                  </a:lnTo>
                  <a:cubicBezTo>
                    <a:pt x="10739120" y="0"/>
                    <a:pt x="10807700" y="68453"/>
                    <a:pt x="10807700" y="153035"/>
                  </a:cubicBezTo>
                  <a:lnTo>
                    <a:pt x="10801350" y="153035"/>
                  </a:lnTo>
                  <a:lnTo>
                    <a:pt x="10807700" y="153035"/>
                  </a:lnTo>
                  <a:lnTo>
                    <a:pt x="10807700" y="4412234"/>
                  </a:lnTo>
                  <a:lnTo>
                    <a:pt x="10801350" y="4412234"/>
                  </a:lnTo>
                  <a:lnTo>
                    <a:pt x="10807700" y="4412234"/>
                  </a:lnTo>
                  <a:cubicBezTo>
                    <a:pt x="10807700" y="4496816"/>
                    <a:pt x="10739120" y="4565269"/>
                    <a:pt x="10654411" y="4565269"/>
                  </a:cubicBezTo>
                  <a:lnTo>
                    <a:pt x="10654411" y="4558919"/>
                  </a:lnTo>
                  <a:lnTo>
                    <a:pt x="10654411" y="4565269"/>
                  </a:lnTo>
                  <a:lnTo>
                    <a:pt x="153289" y="4565269"/>
                  </a:lnTo>
                  <a:lnTo>
                    <a:pt x="153289" y="4558919"/>
                  </a:lnTo>
                  <a:lnTo>
                    <a:pt x="153289" y="4565269"/>
                  </a:lnTo>
                  <a:cubicBezTo>
                    <a:pt x="68580" y="4565269"/>
                    <a:pt x="0" y="4496689"/>
                    <a:pt x="0" y="4412234"/>
                  </a:cubicBezTo>
                  <a:lnTo>
                    <a:pt x="0" y="153035"/>
                  </a:lnTo>
                  <a:lnTo>
                    <a:pt x="6350" y="153035"/>
                  </a:lnTo>
                  <a:lnTo>
                    <a:pt x="0" y="153035"/>
                  </a:lnTo>
                  <a:moveTo>
                    <a:pt x="12700" y="153035"/>
                  </a:moveTo>
                  <a:lnTo>
                    <a:pt x="12700" y="4412234"/>
                  </a:lnTo>
                  <a:lnTo>
                    <a:pt x="6350" y="4412234"/>
                  </a:lnTo>
                  <a:lnTo>
                    <a:pt x="12700" y="4412234"/>
                  </a:lnTo>
                  <a:cubicBezTo>
                    <a:pt x="12700" y="4489704"/>
                    <a:pt x="75565" y="4552569"/>
                    <a:pt x="153289" y="4552569"/>
                  </a:cubicBezTo>
                  <a:lnTo>
                    <a:pt x="10654411" y="4552569"/>
                  </a:lnTo>
                  <a:cubicBezTo>
                    <a:pt x="10732008" y="4552569"/>
                    <a:pt x="10795000" y="4489704"/>
                    <a:pt x="10795000" y="4412234"/>
                  </a:cubicBezTo>
                  <a:lnTo>
                    <a:pt x="10795000" y="153035"/>
                  </a:lnTo>
                  <a:cubicBezTo>
                    <a:pt x="10795000" y="75565"/>
                    <a:pt x="10732135" y="12700"/>
                    <a:pt x="10654411" y="12700"/>
                  </a:cubicBezTo>
                  <a:lnTo>
                    <a:pt x="153289" y="12700"/>
                  </a:lnTo>
                  <a:lnTo>
                    <a:pt x="153289" y="6350"/>
                  </a:lnTo>
                  <a:lnTo>
                    <a:pt x="153289" y="12700"/>
                  </a:lnTo>
                  <a:cubicBezTo>
                    <a:pt x="75565" y="12700"/>
                    <a:pt x="12700" y="75565"/>
                    <a:pt x="12700" y="153035"/>
                  </a:cubicBezTo>
                  <a:close/>
                </a:path>
              </a:pathLst>
            </a:custGeom>
            <a:solidFill>
              <a:srgbClr val="BDB8DF"/>
            </a:solidFill>
          </p:spPr>
        </p:sp>
      </p:grpSp>
      <p:grpSp>
        <p:nvGrpSpPr>
          <p:cNvPr id="18" name="Group 18"/>
          <p:cNvGrpSpPr/>
          <p:nvPr/>
        </p:nvGrpSpPr>
        <p:grpSpPr>
          <a:xfrm>
            <a:off x="9546431" y="2540794"/>
            <a:ext cx="785812" cy="785812"/>
            <a:chOff x="0" y="0"/>
            <a:chExt cx="1047750" cy="1047750"/>
          </a:xfrm>
        </p:grpSpPr>
        <p:sp>
          <p:nvSpPr>
            <p:cNvPr id="19" name="Freeform 19"/>
            <p:cNvSpPr/>
            <p:nvPr/>
          </p:nvSpPr>
          <p:spPr>
            <a:xfrm>
              <a:off x="0" y="0"/>
              <a:ext cx="1047750" cy="1047750"/>
            </a:xfrm>
            <a:custGeom>
              <a:avLst/>
              <a:gdLst/>
              <a:ahLst/>
              <a:cxnLst/>
              <a:rect l="l" t="t" r="r" b="b"/>
              <a:pathLst>
                <a:path w="1047750" h="1047750">
                  <a:moveTo>
                    <a:pt x="0" y="523875"/>
                  </a:moveTo>
                  <a:cubicBezTo>
                    <a:pt x="0" y="234569"/>
                    <a:pt x="234569" y="0"/>
                    <a:pt x="523875" y="0"/>
                  </a:cubicBezTo>
                  <a:cubicBezTo>
                    <a:pt x="813181" y="0"/>
                    <a:pt x="1047750" y="234569"/>
                    <a:pt x="1047750" y="523875"/>
                  </a:cubicBezTo>
                  <a:cubicBezTo>
                    <a:pt x="1047750" y="813181"/>
                    <a:pt x="813181" y="1047750"/>
                    <a:pt x="523875" y="1047750"/>
                  </a:cubicBezTo>
                  <a:cubicBezTo>
                    <a:pt x="234569" y="1047750"/>
                    <a:pt x="0" y="813181"/>
                    <a:pt x="0" y="523875"/>
                  </a:cubicBezTo>
                  <a:close/>
                </a:path>
              </a:pathLst>
            </a:custGeom>
            <a:solidFill>
              <a:srgbClr val="5E4CE6"/>
            </a:solidFill>
          </p:spPr>
        </p:sp>
      </p:grpSp>
      <p:sp>
        <p:nvSpPr>
          <p:cNvPr id="20" name="Freeform 20" descr="preencoded.png"/>
          <p:cNvSpPr/>
          <p:nvPr/>
        </p:nvSpPr>
        <p:spPr>
          <a:xfrm>
            <a:off x="9762530" y="2756892"/>
            <a:ext cx="353616" cy="353616"/>
          </a:xfrm>
          <a:custGeom>
            <a:avLst/>
            <a:gdLst/>
            <a:ahLst/>
            <a:cxnLst/>
            <a:rect l="l" t="t" r="r" b="b"/>
            <a:pathLst>
              <a:path w="353616" h="353616">
                <a:moveTo>
                  <a:pt x="0" y="0"/>
                </a:moveTo>
                <a:lnTo>
                  <a:pt x="353616" y="0"/>
                </a:lnTo>
                <a:lnTo>
                  <a:pt x="353616" y="353617"/>
                </a:lnTo>
                <a:lnTo>
                  <a:pt x="0" y="35361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TextBox 21"/>
          <p:cNvSpPr txBox="1"/>
          <p:nvPr/>
        </p:nvSpPr>
        <p:spPr>
          <a:xfrm>
            <a:off x="10799268" y="2621619"/>
            <a:ext cx="4298751" cy="820738"/>
          </a:xfrm>
          <a:prstGeom prst="rect">
            <a:avLst/>
          </a:prstGeom>
        </p:spPr>
        <p:txBody>
          <a:bodyPr lIns="0" tIns="0" rIns="0" bIns="0" rtlCol="0" anchor="t">
            <a:spAutoFit/>
          </a:bodyPr>
          <a:lstStyle/>
          <a:p>
            <a:pPr algn="l">
              <a:lnSpc>
                <a:spcPts val="3187"/>
              </a:lnSpc>
            </a:pPr>
            <a:r>
              <a:rPr lang="en-US" sz="3200" b="1" dirty="0">
                <a:solidFill>
                  <a:srgbClr val="2A2742"/>
                </a:solidFill>
                <a:latin typeface="Arimo Bold"/>
                <a:ea typeface="Arimo Bold"/>
                <a:cs typeface="Arimo Bold"/>
                <a:sym typeface="Arimo Bold"/>
              </a:rPr>
              <a:t>Unpredictable Arrival Times</a:t>
            </a:r>
          </a:p>
        </p:txBody>
      </p:sp>
      <p:sp>
        <p:nvSpPr>
          <p:cNvPr id="22" name="TextBox 22"/>
          <p:cNvSpPr txBox="1"/>
          <p:nvPr/>
        </p:nvSpPr>
        <p:spPr>
          <a:xfrm>
            <a:off x="9420224" y="3713819"/>
            <a:ext cx="7553325" cy="1641475"/>
          </a:xfrm>
          <a:prstGeom prst="rect">
            <a:avLst/>
          </a:prstGeom>
        </p:spPr>
        <p:txBody>
          <a:bodyPr lIns="0" tIns="0" rIns="0" bIns="0" rtlCol="0" anchor="t">
            <a:spAutoFit/>
          </a:bodyPr>
          <a:lstStyle/>
          <a:p>
            <a:pPr algn="l">
              <a:lnSpc>
                <a:spcPts val="3249"/>
              </a:lnSpc>
            </a:pPr>
            <a:r>
              <a:rPr lang="en-US" sz="2800" dirty="0">
                <a:solidFill>
                  <a:srgbClr val="2A2742"/>
                </a:solidFill>
                <a:latin typeface="Arimo"/>
                <a:ea typeface="Arimo"/>
                <a:cs typeface="Arimo"/>
                <a:sym typeface="Arimo"/>
              </a:rPr>
              <a:t>Students and staff lack real-time visibility into bus locations and accurate arrival predictions, leading to extended wait times and scheduling inefficiencies.</a:t>
            </a:r>
          </a:p>
        </p:txBody>
      </p:sp>
      <p:grpSp>
        <p:nvGrpSpPr>
          <p:cNvPr id="23" name="Group 23"/>
          <p:cNvGrpSpPr/>
          <p:nvPr/>
        </p:nvGrpSpPr>
        <p:grpSpPr>
          <a:xfrm>
            <a:off x="884309" y="5899857"/>
            <a:ext cx="8105775" cy="3423940"/>
            <a:chOff x="0" y="0"/>
            <a:chExt cx="10807700" cy="4565253"/>
          </a:xfrm>
        </p:grpSpPr>
        <p:sp>
          <p:nvSpPr>
            <p:cNvPr id="24" name="Freeform 24"/>
            <p:cNvSpPr/>
            <p:nvPr/>
          </p:nvSpPr>
          <p:spPr>
            <a:xfrm>
              <a:off x="6350" y="6350"/>
              <a:ext cx="10795000" cy="4552569"/>
            </a:xfrm>
            <a:custGeom>
              <a:avLst/>
              <a:gdLst/>
              <a:ahLst/>
              <a:cxnLst/>
              <a:rect l="l" t="t" r="r" b="b"/>
              <a:pathLst>
                <a:path w="10795000" h="4552569">
                  <a:moveTo>
                    <a:pt x="0" y="146685"/>
                  </a:moveTo>
                  <a:cubicBezTo>
                    <a:pt x="0" y="65659"/>
                    <a:pt x="65786" y="0"/>
                    <a:pt x="146939" y="0"/>
                  </a:cubicBezTo>
                  <a:lnTo>
                    <a:pt x="10648061" y="0"/>
                  </a:lnTo>
                  <a:cubicBezTo>
                    <a:pt x="10729214" y="0"/>
                    <a:pt x="10795000" y="65659"/>
                    <a:pt x="10795000" y="146685"/>
                  </a:cubicBezTo>
                  <a:lnTo>
                    <a:pt x="10795000" y="4405884"/>
                  </a:lnTo>
                  <a:cubicBezTo>
                    <a:pt x="10795000" y="4486910"/>
                    <a:pt x="10729214" y="4552569"/>
                    <a:pt x="10648061" y="4552569"/>
                  </a:cubicBezTo>
                  <a:lnTo>
                    <a:pt x="146939" y="4552569"/>
                  </a:lnTo>
                  <a:cubicBezTo>
                    <a:pt x="65786" y="4552569"/>
                    <a:pt x="0" y="4486910"/>
                    <a:pt x="0" y="4405884"/>
                  </a:cubicBezTo>
                  <a:close/>
                </a:path>
              </a:pathLst>
            </a:custGeom>
            <a:solidFill>
              <a:srgbClr val="E9E6FA"/>
            </a:solidFill>
          </p:spPr>
        </p:sp>
        <p:sp>
          <p:nvSpPr>
            <p:cNvPr id="25" name="Freeform 25"/>
            <p:cNvSpPr/>
            <p:nvPr/>
          </p:nvSpPr>
          <p:spPr>
            <a:xfrm>
              <a:off x="0" y="0"/>
              <a:ext cx="10807700" cy="4565269"/>
            </a:xfrm>
            <a:custGeom>
              <a:avLst/>
              <a:gdLst/>
              <a:ahLst/>
              <a:cxnLst/>
              <a:rect l="l" t="t" r="r" b="b"/>
              <a:pathLst>
                <a:path w="10807700" h="4565269">
                  <a:moveTo>
                    <a:pt x="0" y="153035"/>
                  </a:moveTo>
                  <a:cubicBezTo>
                    <a:pt x="0" y="68453"/>
                    <a:pt x="68580" y="0"/>
                    <a:pt x="153289" y="0"/>
                  </a:cubicBezTo>
                  <a:lnTo>
                    <a:pt x="10654411" y="0"/>
                  </a:lnTo>
                  <a:lnTo>
                    <a:pt x="10654411" y="6350"/>
                  </a:lnTo>
                  <a:lnTo>
                    <a:pt x="10654411" y="0"/>
                  </a:lnTo>
                  <a:cubicBezTo>
                    <a:pt x="10739120" y="0"/>
                    <a:pt x="10807700" y="68453"/>
                    <a:pt x="10807700" y="153035"/>
                  </a:cubicBezTo>
                  <a:lnTo>
                    <a:pt x="10801350" y="153035"/>
                  </a:lnTo>
                  <a:lnTo>
                    <a:pt x="10807700" y="153035"/>
                  </a:lnTo>
                  <a:lnTo>
                    <a:pt x="10807700" y="4412234"/>
                  </a:lnTo>
                  <a:lnTo>
                    <a:pt x="10801350" y="4412234"/>
                  </a:lnTo>
                  <a:lnTo>
                    <a:pt x="10807700" y="4412234"/>
                  </a:lnTo>
                  <a:cubicBezTo>
                    <a:pt x="10807700" y="4496816"/>
                    <a:pt x="10739120" y="4565269"/>
                    <a:pt x="10654411" y="4565269"/>
                  </a:cubicBezTo>
                  <a:lnTo>
                    <a:pt x="10654411" y="4558919"/>
                  </a:lnTo>
                  <a:lnTo>
                    <a:pt x="10654411" y="4565269"/>
                  </a:lnTo>
                  <a:lnTo>
                    <a:pt x="153289" y="4565269"/>
                  </a:lnTo>
                  <a:lnTo>
                    <a:pt x="153289" y="4558919"/>
                  </a:lnTo>
                  <a:lnTo>
                    <a:pt x="153289" y="4565269"/>
                  </a:lnTo>
                  <a:cubicBezTo>
                    <a:pt x="68580" y="4565269"/>
                    <a:pt x="0" y="4496689"/>
                    <a:pt x="0" y="4412234"/>
                  </a:cubicBezTo>
                  <a:lnTo>
                    <a:pt x="0" y="153035"/>
                  </a:lnTo>
                  <a:lnTo>
                    <a:pt x="6350" y="153035"/>
                  </a:lnTo>
                  <a:lnTo>
                    <a:pt x="0" y="153035"/>
                  </a:lnTo>
                  <a:moveTo>
                    <a:pt x="12700" y="153035"/>
                  </a:moveTo>
                  <a:lnTo>
                    <a:pt x="12700" y="4412234"/>
                  </a:lnTo>
                  <a:lnTo>
                    <a:pt x="6350" y="4412234"/>
                  </a:lnTo>
                  <a:lnTo>
                    <a:pt x="12700" y="4412234"/>
                  </a:lnTo>
                  <a:cubicBezTo>
                    <a:pt x="12700" y="4489704"/>
                    <a:pt x="75565" y="4552569"/>
                    <a:pt x="153289" y="4552569"/>
                  </a:cubicBezTo>
                  <a:lnTo>
                    <a:pt x="10654411" y="4552569"/>
                  </a:lnTo>
                  <a:cubicBezTo>
                    <a:pt x="10732008" y="4552569"/>
                    <a:pt x="10795000" y="4489704"/>
                    <a:pt x="10795000" y="4412234"/>
                  </a:cubicBezTo>
                  <a:lnTo>
                    <a:pt x="10795000" y="153035"/>
                  </a:lnTo>
                  <a:cubicBezTo>
                    <a:pt x="10795000" y="75565"/>
                    <a:pt x="10732135" y="12700"/>
                    <a:pt x="10654411" y="12700"/>
                  </a:cubicBezTo>
                  <a:lnTo>
                    <a:pt x="153289" y="12700"/>
                  </a:lnTo>
                  <a:lnTo>
                    <a:pt x="153289" y="6350"/>
                  </a:lnTo>
                  <a:lnTo>
                    <a:pt x="153289" y="12700"/>
                  </a:lnTo>
                  <a:cubicBezTo>
                    <a:pt x="75565" y="12700"/>
                    <a:pt x="12700" y="75565"/>
                    <a:pt x="12700" y="153035"/>
                  </a:cubicBezTo>
                  <a:close/>
                </a:path>
              </a:pathLst>
            </a:custGeom>
            <a:solidFill>
              <a:srgbClr val="BDB8DF"/>
            </a:solidFill>
          </p:spPr>
        </p:sp>
      </p:grpSp>
      <p:grpSp>
        <p:nvGrpSpPr>
          <p:cNvPr id="26" name="Group 26"/>
          <p:cNvGrpSpPr/>
          <p:nvPr/>
        </p:nvGrpSpPr>
        <p:grpSpPr>
          <a:xfrm>
            <a:off x="1188244" y="6217146"/>
            <a:ext cx="785812" cy="785812"/>
            <a:chOff x="0" y="0"/>
            <a:chExt cx="1047750" cy="1047750"/>
          </a:xfrm>
        </p:grpSpPr>
        <p:sp>
          <p:nvSpPr>
            <p:cNvPr id="27" name="Freeform 27"/>
            <p:cNvSpPr/>
            <p:nvPr/>
          </p:nvSpPr>
          <p:spPr>
            <a:xfrm>
              <a:off x="0" y="0"/>
              <a:ext cx="1047750" cy="1047750"/>
            </a:xfrm>
            <a:custGeom>
              <a:avLst/>
              <a:gdLst/>
              <a:ahLst/>
              <a:cxnLst/>
              <a:rect l="l" t="t" r="r" b="b"/>
              <a:pathLst>
                <a:path w="1047750" h="1047750">
                  <a:moveTo>
                    <a:pt x="0" y="523875"/>
                  </a:moveTo>
                  <a:cubicBezTo>
                    <a:pt x="0" y="234569"/>
                    <a:pt x="234569" y="0"/>
                    <a:pt x="523875" y="0"/>
                  </a:cubicBezTo>
                  <a:cubicBezTo>
                    <a:pt x="813181" y="0"/>
                    <a:pt x="1047750" y="234569"/>
                    <a:pt x="1047750" y="523875"/>
                  </a:cubicBezTo>
                  <a:cubicBezTo>
                    <a:pt x="1047750" y="813181"/>
                    <a:pt x="813181" y="1047750"/>
                    <a:pt x="523875" y="1047750"/>
                  </a:cubicBezTo>
                  <a:cubicBezTo>
                    <a:pt x="234569" y="1047750"/>
                    <a:pt x="0" y="813181"/>
                    <a:pt x="0" y="523875"/>
                  </a:cubicBezTo>
                  <a:close/>
                </a:path>
              </a:pathLst>
            </a:custGeom>
            <a:solidFill>
              <a:srgbClr val="5E4CE6"/>
            </a:solidFill>
          </p:spPr>
        </p:sp>
      </p:grpSp>
      <p:sp>
        <p:nvSpPr>
          <p:cNvPr id="28" name="Freeform 28" descr="preencoded.png"/>
          <p:cNvSpPr/>
          <p:nvPr/>
        </p:nvSpPr>
        <p:spPr>
          <a:xfrm>
            <a:off x="1404342" y="6433245"/>
            <a:ext cx="353616" cy="353616"/>
          </a:xfrm>
          <a:custGeom>
            <a:avLst/>
            <a:gdLst/>
            <a:ahLst/>
            <a:cxnLst/>
            <a:rect l="l" t="t" r="r" b="b"/>
            <a:pathLst>
              <a:path w="353616" h="353616">
                <a:moveTo>
                  <a:pt x="0" y="0"/>
                </a:moveTo>
                <a:lnTo>
                  <a:pt x="353617" y="0"/>
                </a:lnTo>
                <a:lnTo>
                  <a:pt x="353617" y="353616"/>
                </a:lnTo>
                <a:lnTo>
                  <a:pt x="0" y="353616"/>
                </a:lnTo>
                <a:lnTo>
                  <a:pt x="0" y="0"/>
                </a:lnTo>
                <a:close/>
              </a:path>
            </a:pathLst>
          </a:custGeom>
          <a:blipFill>
            <a:blip r:embed="rId8">
              <a:extLst>
                <a:ext uri="{96DAC541-7B7A-43D3-8B79-37D633B846F1}">
                  <asvg:svgBlip xmlns:asvg="http://schemas.microsoft.com/office/drawing/2016/SVG/main" r:embed="rId9"/>
                </a:ext>
              </a:extLst>
            </a:blip>
            <a:stretch>
              <a:fillRect t="-10526" b="-10526"/>
            </a:stretch>
          </a:blipFill>
        </p:spPr>
      </p:sp>
      <p:sp>
        <p:nvSpPr>
          <p:cNvPr id="29" name="TextBox 29"/>
          <p:cNvSpPr txBox="1"/>
          <p:nvPr/>
        </p:nvSpPr>
        <p:spPr>
          <a:xfrm>
            <a:off x="2291359" y="6291607"/>
            <a:ext cx="3545086" cy="820738"/>
          </a:xfrm>
          <a:prstGeom prst="rect">
            <a:avLst/>
          </a:prstGeom>
        </p:spPr>
        <p:txBody>
          <a:bodyPr lIns="0" tIns="0" rIns="0" bIns="0" rtlCol="0" anchor="t">
            <a:spAutoFit/>
          </a:bodyPr>
          <a:lstStyle/>
          <a:p>
            <a:pPr algn="l">
              <a:lnSpc>
                <a:spcPts val="3187"/>
              </a:lnSpc>
            </a:pPr>
            <a:r>
              <a:rPr lang="en-US" sz="3200" b="1" dirty="0">
                <a:solidFill>
                  <a:srgbClr val="2A2742"/>
                </a:solidFill>
                <a:latin typeface="Arimo Bold"/>
                <a:ea typeface="Arimo Bold"/>
                <a:cs typeface="Arimo Bold"/>
                <a:sym typeface="Arimo Bold"/>
              </a:rPr>
              <a:t>Security Vulnerabilities</a:t>
            </a:r>
          </a:p>
        </p:txBody>
      </p:sp>
      <p:sp>
        <p:nvSpPr>
          <p:cNvPr id="30" name="TextBox 30"/>
          <p:cNvSpPr txBox="1"/>
          <p:nvPr/>
        </p:nvSpPr>
        <p:spPr>
          <a:xfrm>
            <a:off x="1188244" y="7264909"/>
            <a:ext cx="7553325" cy="1641475"/>
          </a:xfrm>
          <a:prstGeom prst="rect">
            <a:avLst/>
          </a:prstGeom>
        </p:spPr>
        <p:txBody>
          <a:bodyPr wrap="square" lIns="0" tIns="0" rIns="0" bIns="0" rtlCol="0" anchor="t">
            <a:spAutoFit/>
          </a:bodyPr>
          <a:lstStyle/>
          <a:p>
            <a:pPr algn="l">
              <a:lnSpc>
                <a:spcPts val="3249"/>
              </a:lnSpc>
            </a:pPr>
            <a:r>
              <a:rPr lang="en-US" sz="2800" dirty="0">
                <a:solidFill>
                  <a:srgbClr val="2A2742"/>
                </a:solidFill>
                <a:latin typeface="Arimo"/>
                <a:ea typeface="Arimo"/>
                <a:cs typeface="Arimo"/>
                <a:sym typeface="Arimo"/>
              </a:rPr>
              <a:t>Existing systems often lack robust authentication mechanisms, allowing unauthorized access and potential misuse of tracking data or vehicle operation</a:t>
            </a:r>
            <a:r>
              <a:rPr lang="en-US" sz="2062" dirty="0">
                <a:solidFill>
                  <a:srgbClr val="2A2742"/>
                </a:solidFill>
                <a:latin typeface="Arimo"/>
                <a:ea typeface="Arimo"/>
                <a:cs typeface="Arimo"/>
                <a:sym typeface="Arimo"/>
              </a:rPr>
              <a:t>.</a:t>
            </a:r>
          </a:p>
        </p:txBody>
      </p:sp>
      <p:grpSp>
        <p:nvGrpSpPr>
          <p:cNvPr id="31" name="Group 31"/>
          <p:cNvGrpSpPr/>
          <p:nvPr/>
        </p:nvGrpSpPr>
        <p:grpSpPr>
          <a:xfrm>
            <a:off x="9139238" y="5875759"/>
            <a:ext cx="8105775" cy="3423940"/>
            <a:chOff x="0" y="0"/>
            <a:chExt cx="10807700" cy="4565253"/>
          </a:xfrm>
        </p:grpSpPr>
        <p:sp>
          <p:nvSpPr>
            <p:cNvPr id="32" name="Freeform 32"/>
            <p:cNvSpPr/>
            <p:nvPr/>
          </p:nvSpPr>
          <p:spPr>
            <a:xfrm>
              <a:off x="6350" y="6350"/>
              <a:ext cx="10795000" cy="4552569"/>
            </a:xfrm>
            <a:custGeom>
              <a:avLst/>
              <a:gdLst/>
              <a:ahLst/>
              <a:cxnLst/>
              <a:rect l="l" t="t" r="r" b="b"/>
              <a:pathLst>
                <a:path w="10795000" h="4552569">
                  <a:moveTo>
                    <a:pt x="0" y="146685"/>
                  </a:moveTo>
                  <a:cubicBezTo>
                    <a:pt x="0" y="65659"/>
                    <a:pt x="65786" y="0"/>
                    <a:pt x="146939" y="0"/>
                  </a:cubicBezTo>
                  <a:lnTo>
                    <a:pt x="10648061" y="0"/>
                  </a:lnTo>
                  <a:cubicBezTo>
                    <a:pt x="10729214" y="0"/>
                    <a:pt x="10795000" y="65659"/>
                    <a:pt x="10795000" y="146685"/>
                  </a:cubicBezTo>
                  <a:lnTo>
                    <a:pt x="10795000" y="4405884"/>
                  </a:lnTo>
                  <a:cubicBezTo>
                    <a:pt x="10795000" y="4486910"/>
                    <a:pt x="10729214" y="4552569"/>
                    <a:pt x="10648061" y="4552569"/>
                  </a:cubicBezTo>
                  <a:lnTo>
                    <a:pt x="146939" y="4552569"/>
                  </a:lnTo>
                  <a:cubicBezTo>
                    <a:pt x="65786" y="4552569"/>
                    <a:pt x="0" y="4486910"/>
                    <a:pt x="0" y="4405884"/>
                  </a:cubicBezTo>
                  <a:close/>
                </a:path>
              </a:pathLst>
            </a:custGeom>
            <a:solidFill>
              <a:srgbClr val="E9E6FA"/>
            </a:solidFill>
          </p:spPr>
        </p:sp>
        <p:sp>
          <p:nvSpPr>
            <p:cNvPr id="33" name="Freeform 33"/>
            <p:cNvSpPr/>
            <p:nvPr/>
          </p:nvSpPr>
          <p:spPr>
            <a:xfrm>
              <a:off x="0" y="0"/>
              <a:ext cx="10807700" cy="4565269"/>
            </a:xfrm>
            <a:custGeom>
              <a:avLst/>
              <a:gdLst/>
              <a:ahLst/>
              <a:cxnLst/>
              <a:rect l="l" t="t" r="r" b="b"/>
              <a:pathLst>
                <a:path w="10807700" h="4565269">
                  <a:moveTo>
                    <a:pt x="0" y="153035"/>
                  </a:moveTo>
                  <a:cubicBezTo>
                    <a:pt x="0" y="68453"/>
                    <a:pt x="68580" y="0"/>
                    <a:pt x="153289" y="0"/>
                  </a:cubicBezTo>
                  <a:lnTo>
                    <a:pt x="10654411" y="0"/>
                  </a:lnTo>
                  <a:lnTo>
                    <a:pt x="10654411" y="6350"/>
                  </a:lnTo>
                  <a:lnTo>
                    <a:pt x="10654411" y="0"/>
                  </a:lnTo>
                  <a:cubicBezTo>
                    <a:pt x="10739120" y="0"/>
                    <a:pt x="10807700" y="68453"/>
                    <a:pt x="10807700" y="153035"/>
                  </a:cubicBezTo>
                  <a:lnTo>
                    <a:pt x="10801350" y="153035"/>
                  </a:lnTo>
                  <a:lnTo>
                    <a:pt x="10807700" y="153035"/>
                  </a:lnTo>
                  <a:lnTo>
                    <a:pt x="10807700" y="4412234"/>
                  </a:lnTo>
                  <a:lnTo>
                    <a:pt x="10801350" y="4412234"/>
                  </a:lnTo>
                  <a:lnTo>
                    <a:pt x="10807700" y="4412234"/>
                  </a:lnTo>
                  <a:cubicBezTo>
                    <a:pt x="10807700" y="4496816"/>
                    <a:pt x="10739120" y="4565269"/>
                    <a:pt x="10654411" y="4565269"/>
                  </a:cubicBezTo>
                  <a:lnTo>
                    <a:pt x="10654411" y="4558919"/>
                  </a:lnTo>
                  <a:lnTo>
                    <a:pt x="10654411" y="4565269"/>
                  </a:lnTo>
                  <a:lnTo>
                    <a:pt x="153289" y="4565269"/>
                  </a:lnTo>
                  <a:lnTo>
                    <a:pt x="153289" y="4558919"/>
                  </a:lnTo>
                  <a:lnTo>
                    <a:pt x="153289" y="4565269"/>
                  </a:lnTo>
                  <a:cubicBezTo>
                    <a:pt x="68580" y="4565269"/>
                    <a:pt x="0" y="4496689"/>
                    <a:pt x="0" y="4412234"/>
                  </a:cubicBezTo>
                  <a:lnTo>
                    <a:pt x="0" y="153035"/>
                  </a:lnTo>
                  <a:lnTo>
                    <a:pt x="6350" y="153035"/>
                  </a:lnTo>
                  <a:lnTo>
                    <a:pt x="0" y="153035"/>
                  </a:lnTo>
                  <a:moveTo>
                    <a:pt x="12700" y="153035"/>
                  </a:moveTo>
                  <a:lnTo>
                    <a:pt x="12700" y="4412234"/>
                  </a:lnTo>
                  <a:lnTo>
                    <a:pt x="6350" y="4412234"/>
                  </a:lnTo>
                  <a:lnTo>
                    <a:pt x="12700" y="4412234"/>
                  </a:lnTo>
                  <a:cubicBezTo>
                    <a:pt x="12700" y="4489704"/>
                    <a:pt x="75565" y="4552569"/>
                    <a:pt x="153289" y="4552569"/>
                  </a:cubicBezTo>
                  <a:lnTo>
                    <a:pt x="10654411" y="4552569"/>
                  </a:lnTo>
                  <a:cubicBezTo>
                    <a:pt x="10732008" y="4552569"/>
                    <a:pt x="10795000" y="4489704"/>
                    <a:pt x="10795000" y="4412234"/>
                  </a:cubicBezTo>
                  <a:lnTo>
                    <a:pt x="10795000" y="153035"/>
                  </a:lnTo>
                  <a:cubicBezTo>
                    <a:pt x="10795000" y="75565"/>
                    <a:pt x="10732135" y="12700"/>
                    <a:pt x="10654411" y="12700"/>
                  </a:cubicBezTo>
                  <a:lnTo>
                    <a:pt x="153289" y="12700"/>
                  </a:lnTo>
                  <a:lnTo>
                    <a:pt x="153289" y="6350"/>
                  </a:lnTo>
                  <a:lnTo>
                    <a:pt x="153289" y="12700"/>
                  </a:lnTo>
                  <a:cubicBezTo>
                    <a:pt x="75565" y="12700"/>
                    <a:pt x="12700" y="75565"/>
                    <a:pt x="12700" y="153035"/>
                  </a:cubicBezTo>
                  <a:close/>
                </a:path>
              </a:pathLst>
            </a:custGeom>
            <a:solidFill>
              <a:srgbClr val="BDB8DF"/>
            </a:solidFill>
          </p:spPr>
        </p:sp>
      </p:grpSp>
      <p:grpSp>
        <p:nvGrpSpPr>
          <p:cNvPr id="34" name="Group 34"/>
          <p:cNvGrpSpPr/>
          <p:nvPr/>
        </p:nvGrpSpPr>
        <p:grpSpPr>
          <a:xfrm>
            <a:off x="9546431" y="6217146"/>
            <a:ext cx="785812" cy="785812"/>
            <a:chOff x="0" y="0"/>
            <a:chExt cx="1047750" cy="1047750"/>
          </a:xfrm>
        </p:grpSpPr>
        <p:sp>
          <p:nvSpPr>
            <p:cNvPr id="35" name="Freeform 35"/>
            <p:cNvSpPr/>
            <p:nvPr/>
          </p:nvSpPr>
          <p:spPr>
            <a:xfrm>
              <a:off x="0" y="0"/>
              <a:ext cx="1047750" cy="1047750"/>
            </a:xfrm>
            <a:custGeom>
              <a:avLst/>
              <a:gdLst/>
              <a:ahLst/>
              <a:cxnLst/>
              <a:rect l="l" t="t" r="r" b="b"/>
              <a:pathLst>
                <a:path w="1047750" h="1047750">
                  <a:moveTo>
                    <a:pt x="0" y="523875"/>
                  </a:moveTo>
                  <a:cubicBezTo>
                    <a:pt x="0" y="234569"/>
                    <a:pt x="234569" y="0"/>
                    <a:pt x="523875" y="0"/>
                  </a:cubicBezTo>
                  <a:cubicBezTo>
                    <a:pt x="813181" y="0"/>
                    <a:pt x="1047750" y="234569"/>
                    <a:pt x="1047750" y="523875"/>
                  </a:cubicBezTo>
                  <a:cubicBezTo>
                    <a:pt x="1047750" y="813181"/>
                    <a:pt x="813181" y="1047750"/>
                    <a:pt x="523875" y="1047750"/>
                  </a:cubicBezTo>
                  <a:cubicBezTo>
                    <a:pt x="234569" y="1047750"/>
                    <a:pt x="0" y="813181"/>
                    <a:pt x="0" y="523875"/>
                  </a:cubicBezTo>
                  <a:close/>
                </a:path>
              </a:pathLst>
            </a:custGeom>
            <a:solidFill>
              <a:srgbClr val="5E4CE6"/>
            </a:solidFill>
          </p:spPr>
        </p:sp>
      </p:grpSp>
      <p:sp>
        <p:nvSpPr>
          <p:cNvPr id="36" name="Freeform 36" descr="preencoded.png"/>
          <p:cNvSpPr/>
          <p:nvPr/>
        </p:nvSpPr>
        <p:spPr>
          <a:xfrm>
            <a:off x="9762530" y="6433245"/>
            <a:ext cx="353616" cy="353616"/>
          </a:xfrm>
          <a:custGeom>
            <a:avLst/>
            <a:gdLst/>
            <a:ahLst/>
            <a:cxnLst/>
            <a:rect l="l" t="t" r="r" b="b"/>
            <a:pathLst>
              <a:path w="353616" h="353616">
                <a:moveTo>
                  <a:pt x="0" y="0"/>
                </a:moveTo>
                <a:lnTo>
                  <a:pt x="353616" y="0"/>
                </a:lnTo>
                <a:lnTo>
                  <a:pt x="353616" y="353616"/>
                </a:lnTo>
                <a:lnTo>
                  <a:pt x="0" y="353616"/>
                </a:lnTo>
                <a:lnTo>
                  <a:pt x="0" y="0"/>
                </a:lnTo>
                <a:close/>
              </a:path>
            </a:pathLst>
          </a:custGeom>
          <a:blipFill>
            <a:blip r:embed="rId10">
              <a:extLst>
                <a:ext uri="{96DAC541-7B7A-43D3-8B79-37D633B846F1}">
                  <asvg:svgBlip xmlns:asvg="http://schemas.microsoft.com/office/drawing/2016/SVG/main" r:embed="rId11"/>
                </a:ext>
              </a:extLst>
            </a:blip>
            <a:stretch>
              <a:fillRect t="-40789" b="-40789"/>
            </a:stretch>
          </a:blipFill>
        </p:spPr>
      </p:sp>
      <p:sp>
        <p:nvSpPr>
          <p:cNvPr id="37" name="TextBox 37"/>
          <p:cNvSpPr txBox="1"/>
          <p:nvPr/>
        </p:nvSpPr>
        <p:spPr>
          <a:xfrm>
            <a:off x="10799268" y="6291607"/>
            <a:ext cx="3748385" cy="820738"/>
          </a:xfrm>
          <a:prstGeom prst="rect">
            <a:avLst/>
          </a:prstGeom>
        </p:spPr>
        <p:txBody>
          <a:bodyPr lIns="0" tIns="0" rIns="0" bIns="0" rtlCol="0" anchor="t">
            <a:spAutoFit/>
          </a:bodyPr>
          <a:lstStyle/>
          <a:p>
            <a:pPr algn="l">
              <a:lnSpc>
                <a:spcPts val="3187"/>
              </a:lnSpc>
            </a:pPr>
            <a:r>
              <a:rPr lang="en-US" sz="3200" b="1" dirty="0">
                <a:solidFill>
                  <a:srgbClr val="2A2742"/>
                </a:solidFill>
                <a:latin typeface="Arimo Bold"/>
                <a:ea typeface="Arimo Bold"/>
                <a:cs typeface="Arimo Bold"/>
                <a:sym typeface="Arimo Bold"/>
              </a:rPr>
              <a:t>Maintenance Challenges</a:t>
            </a:r>
          </a:p>
        </p:txBody>
      </p:sp>
      <p:sp>
        <p:nvSpPr>
          <p:cNvPr id="38" name="TextBox 38"/>
          <p:cNvSpPr txBox="1"/>
          <p:nvPr/>
        </p:nvSpPr>
        <p:spPr>
          <a:xfrm>
            <a:off x="9415462" y="7219057"/>
            <a:ext cx="7553325" cy="1641475"/>
          </a:xfrm>
          <a:prstGeom prst="rect">
            <a:avLst/>
          </a:prstGeom>
        </p:spPr>
        <p:txBody>
          <a:bodyPr lIns="0" tIns="0" rIns="0" bIns="0" rtlCol="0" anchor="t">
            <a:spAutoFit/>
          </a:bodyPr>
          <a:lstStyle/>
          <a:p>
            <a:pPr algn="l">
              <a:lnSpc>
                <a:spcPts val="3249"/>
              </a:lnSpc>
            </a:pPr>
            <a:r>
              <a:rPr lang="en-US" sz="2800" dirty="0">
                <a:solidFill>
                  <a:srgbClr val="2A2742"/>
                </a:solidFill>
                <a:latin typeface="Arimo"/>
                <a:ea typeface="Arimo"/>
                <a:cs typeface="Arimo"/>
                <a:sym typeface="Arimo"/>
              </a:rPr>
              <a:t>Hardware-based GPS devices require ongoing maintenance, troubleshooting, and eventual replacement, adding to long-term operational expenses and complexity.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6" name="Group 6"/>
          <p:cNvGrpSpPr>
            <a:grpSpLocks noChangeAspect="1"/>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4"/>
              <a:stretch>
                <a:fillRect/>
              </a:stretch>
            </a:blipFill>
          </p:spPr>
        </p:sp>
      </p:grpSp>
      <p:sp>
        <p:nvSpPr>
          <p:cNvPr id="8" name="TextBox 8"/>
          <p:cNvSpPr txBox="1"/>
          <p:nvPr/>
        </p:nvSpPr>
        <p:spPr>
          <a:xfrm>
            <a:off x="7665691" y="397221"/>
            <a:ext cx="7515523" cy="875259"/>
          </a:xfrm>
          <a:prstGeom prst="rect">
            <a:avLst/>
          </a:prstGeom>
        </p:spPr>
        <p:txBody>
          <a:bodyPr lIns="0" tIns="0" rIns="0" bIns="0" rtlCol="0" anchor="t">
            <a:spAutoFit/>
          </a:bodyPr>
          <a:lstStyle/>
          <a:p>
            <a:pPr algn="l">
              <a:lnSpc>
                <a:spcPts val="6437"/>
              </a:lnSpc>
            </a:pPr>
            <a:r>
              <a:rPr lang="en-US" sz="5125" b="1" dirty="0">
                <a:solidFill>
                  <a:srgbClr val="231971"/>
                </a:solidFill>
                <a:latin typeface="Arimo Bold"/>
                <a:ea typeface="Arimo Bold"/>
                <a:cs typeface="Arimo Bold"/>
                <a:sym typeface="Arimo Bold"/>
              </a:rPr>
              <a:t>Existing System Analysis</a:t>
            </a:r>
          </a:p>
        </p:txBody>
      </p:sp>
      <p:sp>
        <p:nvSpPr>
          <p:cNvPr id="9" name="TextBox 9"/>
          <p:cNvSpPr txBox="1"/>
          <p:nvPr/>
        </p:nvSpPr>
        <p:spPr>
          <a:xfrm>
            <a:off x="7744719" y="2055762"/>
            <a:ext cx="3927574" cy="487313"/>
          </a:xfrm>
          <a:prstGeom prst="rect">
            <a:avLst/>
          </a:prstGeom>
        </p:spPr>
        <p:txBody>
          <a:bodyPr lIns="0" tIns="0" rIns="0" bIns="0" rtlCol="0" anchor="t">
            <a:spAutoFit/>
          </a:bodyPr>
          <a:lstStyle/>
          <a:p>
            <a:pPr algn="l">
              <a:lnSpc>
                <a:spcPts val="3812"/>
              </a:lnSpc>
            </a:pPr>
            <a:r>
              <a:rPr lang="en-US" sz="3200" b="1" dirty="0">
                <a:solidFill>
                  <a:srgbClr val="231971"/>
                </a:solidFill>
                <a:latin typeface="Arimo Bold"/>
                <a:ea typeface="Arimo Bold"/>
                <a:cs typeface="Arimo Bold"/>
                <a:sym typeface="Arimo Bold"/>
              </a:rPr>
              <a:t>Current Approach</a:t>
            </a:r>
          </a:p>
        </p:txBody>
      </p:sp>
      <p:sp>
        <p:nvSpPr>
          <p:cNvPr id="10" name="TextBox 10"/>
          <p:cNvSpPr txBox="1"/>
          <p:nvPr/>
        </p:nvSpPr>
        <p:spPr>
          <a:xfrm>
            <a:off x="7774335" y="2651373"/>
            <a:ext cx="9597330" cy="1692771"/>
          </a:xfrm>
          <a:prstGeom prst="rect">
            <a:avLst/>
          </a:prstGeom>
        </p:spPr>
        <p:txBody>
          <a:bodyPr lIns="0" tIns="0" rIns="0" bIns="0" rtlCol="0" anchor="t">
            <a:spAutoFit/>
          </a:bodyPr>
          <a:lstStyle/>
          <a:p>
            <a:pPr algn="l">
              <a:lnSpc>
                <a:spcPts val="3250"/>
              </a:lnSpc>
            </a:pPr>
            <a:r>
              <a:rPr lang="en-US" sz="2800" dirty="0">
                <a:solidFill>
                  <a:srgbClr val="2A2742"/>
                </a:solidFill>
                <a:latin typeface="Arimo"/>
                <a:ea typeface="Arimo"/>
                <a:cs typeface="Arimo"/>
                <a:sym typeface="Arimo"/>
              </a:rPr>
              <a:t>Conventional college bus tracking relies on dedicated GPS hardware units installed in each vehicle. These devices transmit location data to central servers, where it's processed and displayed on monitoring platforms</a:t>
            </a:r>
            <a:r>
              <a:rPr lang="en-US" sz="2000" dirty="0">
                <a:solidFill>
                  <a:srgbClr val="2A2742"/>
                </a:solidFill>
                <a:latin typeface="Arimo"/>
                <a:ea typeface="Arimo"/>
                <a:cs typeface="Arimo"/>
                <a:sym typeface="Arimo"/>
              </a:rPr>
              <a:t>.</a:t>
            </a:r>
          </a:p>
        </p:txBody>
      </p:sp>
      <p:grpSp>
        <p:nvGrpSpPr>
          <p:cNvPr id="11" name="Group 11"/>
          <p:cNvGrpSpPr/>
          <p:nvPr/>
        </p:nvGrpSpPr>
        <p:grpSpPr>
          <a:xfrm>
            <a:off x="7717883" y="4651681"/>
            <a:ext cx="4696271" cy="2431702"/>
            <a:chOff x="0" y="0"/>
            <a:chExt cx="6261695" cy="3242270"/>
          </a:xfrm>
        </p:grpSpPr>
        <p:sp>
          <p:nvSpPr>
            <p:cNvPr id="12" name="Freeform 12"/>
            <p:cNvSpPr/>
            <p:nvPr/>
          </p:nvSpPr>
          <p:spPr>
            <a:xfrm>
              <a:off x="19050" y="19050"/>
              <a:ext cx="6223508" cy="3204210"/>
            </a:xfrm>
            <a:custGeom>
              <a:avLst/>
              <a:gdLst/>
              <a:ahLst/>
              <a:cxnLst/>
              <a:rect l="l" t="t" r="r" b="b"/>
              <a:pathLst>
                <a:path w="6223508" h="3204210">
                  <a:moveTo>
                    <a:pt x="0" y="182880"/>
                  </a:moveTo>
                  <a:cubicBezTo>
                    <a:pt x="0" y="81915"/>
                    <a:pt x="82296" y="0"/>
                    <a:pt x="183896" y="0"/>
                  </a:cubicBezTo>
                  <a:lnTo>
                    <a:pt x="6039612" y="0"/>
                  </a:lnTo>
                  <a:cubicBezTo>
                    <a:pt x="6141212" y="0"/>
                    <a:pt x="6223508" y="81915"/>
                    <a:pt x="6223508" y="182880"/>
                  </a:cubicBezTo>
                  <a:lnTo>
                    <a:pt x="6223508" y="3021330"/>
                  </a:lnTo>
                  <a:cubicBezTo>
                    <a:pt x="6223508" y="3122295"/>
                    <a:pt x="6141212" y="3204210"/>
                    <a:pt x="6039612" y="3204210"/>
                  </a:cubicBezTo>
                  <a:lnTo>
                    <a:pt x="183896" y="3204210"/>
                  </a:lnTo>
                  <a:cubicBezTo>
                    <a:pt x="82296" y="3204210"/>
                    <a:pt x="0" y="3122295"/>
                    <a:pt x="0" y="3021330"/>
                  </a:cubicBezTo>
                  <a:close/>
                </a:path>
              </a:pathLst>
            </a:custGeom>
            <a:solidFill>
              <a:srgbClr val="FAFAFA">
                <a:alpha val="90196"/>
              </a:srgbClr>
            </a:solidFill>
          </p:spPr>
        </p:sp>
        <p:sp>
          <p:nvSpPr>
            <p:cNvPr id="13" name="Freeform 13"/>
            <p:cNvSpPr/>
            <p:nvPr/>
          </p:nvSpPr>
          <p:spPr>
            <a:xfrm>
              <a:off x="0" y="0"/>
              <a:ext cx="6261608" cy="3242310"/>
            </a:xfrm>
            <a:custGeom>
              <a:avLst/>
              <a:gdLst/>
              <a:ahLst/>
              <a:cxnLst/>
              <a:rect l="l" t="t" r="r" b="b"/>
              <a:pathLst>
                <a:path w="6261608" h="3242310">
                  <a:moveTo>
                    <a:pt x="0" y="201930"/>
                  </a:moveTo>
                  <a:cubicBezTo>
                    <a:pt x="0" y="90297"/>
                    <a:pt x="90932" y="0"/>
                    <a:pt x="202946" y="0"/>
                  </a:cubicBezTo>
                  <a:lnTo>
                    <a:pt x="6058662" y="0"/>
                  </a:lnTo>
                  <a:lnTo>
                    <a:pt x="6058662" y="19050"/>
                  </a:lnTo>
                  <a:lnTo>
                    <a:pt x="6058662" y="0"/>
                  </a:lnTo>
                  <a:cubicBezTo>
                    <a:pt x="6170676" y="0"/>
                    <a:pt x="6261608" y="90297"/>
                    <a:pt x="6261608" y="201930"/>
                  </a:cubicBezTo>
                  <a:lnTo>
                    <a:pt x="6242558" y="201930"/>
                  </a:lnTo>
                  <a:lnTo>
                    <a:pt x="6261608" y="201930"/>
                  </a:lnTo>
                  <a:lnTo>
                    <a:pt x="6261608" y="3040380"/>
                  </a:lnTo>
                  <a:lnTo>
                    <a:pt x="6242558" y="3040380"/>
                  </a:lnTo>
                  <a:lnTo>
                    <a:pt x="6261608" y="3040380"/>
                  </a:lnTo>
                  <a:cubicBezTo>
                    <a:pt x="6261608" y="3152013"/>
                    <a:pt x="6170676" y="3242310"/>
                    <a:pt x="6058662" y="3242310"/>
                  </a:cubicBezTo>
                  <a:lnTo>
                    <a:pt x="6058662" y="3223260"/>
                  </a:lnTo>
                  <a:lnTo>
                    <a:pt x="6058662" y="3242310"/>
                  </a:lnTo>
                  <a:lnTo>
                    <a:pt x="202946" y="3242310"/>
                  </a:lnTo>
                  <a:lnTo>
                    <a:pt x="202946" y="3223260"/>
                  </a:lnTo>
                  <a:lnTo>
                    <a:pt x="202946" y="3242310"/>
                  </a:lnTo>
                  <a:cubicBezTo>
                    <a:pt x="90932" y="3242310"/>
                    <a:pt x="0" y="3152013"/>
                    <a:pt x="0" y="3040380"/>
                  </a:cubicBezTo>
                  <a:lnTo>
                    <a:pt x="0" y="201930"/>
                  </a:lnTo>
                  <a:lnTo>
                    <a:pt x="19050" y="201930"/>
                  </a:lnTo>
                  <a:lnTo>
                    <a:pt x="0" y="201930"/>
                  </a:lnTo>
                  <a:moveTo>
                    <a:pt x="38100" y="201930"/>
                  </a:moveTo>
                  <a:lnTo>
                    <a:pt x="38100" y="3040380"/>
                  </a:lnTo>
                  <a:lnTo>
                    <a:pt x="19050" y="3040380"/>
                  </a:lnTo>
                  <a:lnTo>
                    <a:pt x="38100" y="3040380"/>
                  </a:lnTo>
                  <a:cubicBezTo>
                    <a:pt x="38100" y="3130804"/>
                    <a:pt x="111760" y="3204210"/>
                    <a:pt x="202946" y="3204210"/>
                  </a:cubicBezTo>
                  <a:lnTo>
                    <a:pt x="6058662" y="3204210"/>
                  </a:lnTo>
                  <a:cubicBezTo>
                    <a:pt x="6149848" y="3204210"/>
                    <a:pt x="6223508" y="3130804"/>
                    <a:pt x="6223508" y="3040380"/>
                  </a:cubicBezTo>
                  <a:lnTo>
                    <a:pt x="6223508" y="201930"/>
                  </a:lnTo>
                  <a:cubicBezTo>
                    <a:pt x="6223508" y="111506"/>
                    <a:pt x="6149848" y="38100"/>
                    <a:pt x="6058662" y="38100"/>
                  </a:cubicBezTo>
                  <a:lnTo>
                    <a:pt x="202946" y="38100"/>
                  </a:lnTo>
                  <a:lnTo>
                    <a:pt x="202946" y="19050"/>
                  </a:lnTo>
                  <a:lnTo>
                    <a:pt x="202946" y="38100"/>
                  </a:lnTo>
                  <a:cubicBezTo>
                    <a:pt x="111760" y="38100"/>
                    <a:pt x="38100" y="111506"/>
                    <a:pt x="38100" y="201930"/>
                  </a:cubicBezTo>
                  <a:close/>
                </a:path>
              </a:pathLst>
            </a:custGeom>
            <a:solidFill>
              <a:srgbClr val="BDB8DF"/>
            </a:solidFill>
          </p:spPr>
        </p:sp>
      </p:grpSp>
      <p:grpSp>
        <p:nvGrpSpPr>
          <p:cNvPr id="14" name="Group 14"/>
          <p:cNvGrpSpPr/>
          <p:nvPr/>
        </p:nvGrpSpPr>
        <p:grpSpPr>
          <a:xfrm>
            <a:off x="7702921" y="4680256"/>
            <a:ext cx="114300" cy="2403128"/>
            <a:chOff x="0" y="0"/>
            <a:chExt cx="152400" cy="3204170"/>
          </a:xfrm>
        </p:grpSpPr>
        <p:sp>
          <p:nvSpPr>
            <p:cNvPr id="15" name="Freeform 15"/>
            <p:cNvSpPr/>
            <p:nvPr/>
          </p:nvSpPr>
          <p:spPr>
            <a:xfrm>
              <a:off x="0" y="0"/>
              <a:ext cx="152400" cy="3204210"/>
            </a:xfrm>
            <a:custGeom>
              <a:avLst/>
              <a:gdLst/>
              <a:ahLst/>
              <a:cxnLst/>
              <a:rect l="l" t="t" r="r" b="b"/>
              <a:pathLst>
                <a:path w="152400" h="3204210">
                  <a:moveTo>
                    <a:pt x="0" y="76200"/>
                  </a:moveTo>
                  <a:cubicBezTo>
                    <a:pt x="0" y="34163"/>
                    <a:pt x="34163" y="0"/>
                    <a:pt x="76200" y="0"/>
                  </a:cubicBezTo>
                  <a:cubicBezTo>
                    <a:pt x="118237" y="0"/>
                    <a:pt x="152400" y="34163"/>
                    <a:pt x="152400" y="76200"/>
                  </a:cubicBezTo>
                  <a:lnTo>
                    <a:pt x="152400" y="3128010"/>
                  </a:lnTo>
                  <a:cubicBezTo>
                    <a:pt x="152400" y="3170047"/>
                    <a:pt x="118237" y="3204210"/>
                    <a:pt x="76200" y="3204210"/>
                  </a:cubicBezTo>
                  <a:cubicBezTo>
                    <a:pt x="34163" y="3204210"/>
                    <a:pt x="0" y="3170047"/>
                    <a:pt x="0" y="3128010"/>
                  </a:cubicBezTo>
                  <a:close/>
                </a:path>
              </a:pathLst>
            </a:custGeom>
            <a:solidFill>
              <a:srgbClr val="5E4CE6"/>
            </a:solidFill>
          </p:spPr>
        </p:sp>
      </p:grpSp>
      <p:sp>
        <p:nvSpPr>
          <p:cNvPr id="16" name="TextBox 16"/>
          <p:cNvSpPr txBox="1"/>
          <p:nvPr/>
        </p:nvSpPr>
        <p:spPr>
          <a:xfrm>
            <a:off x="8132807" y="4929485"/>
            <a:ext cx="3521869" cy="377796"/>
          </a:xfrm>
          <a:prstGeom prst="rect">
            <a:avLst/>
          </a:prstGeom>
        </p:spPr>
        <p:txBody>
          <a:bodyPr lIns="0" tIns="0" rIns="0" bIns="0" rtlCol="0" anchor="t">
            <a:spAutoFit/>
          </a:bodyPr>
          <a:lstStyle/>
          <a:p>
            <a:pPr algn="l">
              <a:lnSpc>
                <a:spcPts val="3187"/>
              </a:lnSpc>
            </a:pPr>
            <a:r>
              <a:rPr lang="en-US" sz="2400" b="1" dirty="0">
                <a:solidFill>
                  <a:srgbClr val="2A2742"/>
                </a:solidFill>
                <a:latin typeface="Arimo Bold"/>
                <a:ea typeface="Arimo Bold"/>
                <a:cs typeface="Arimo Bold"/>
                <a:sym typeface="Arimo Bold"/>
              </a:rPr>
              <a:t>Hardware Dependency</a:t>
            </a:r>
          </a:p>
        </p:txBody>
      </p:sp>
      <p:sp>
        <p:nvSpPr>
          <p:cNvPr id="17" name="TextBox 17"/>
          <p:cNvSpPr txBox="1"/>
          <p:nvPr/>
        </p:nvSpPr>
        <p:spPr>
          <a:xfrm>
            <a:off x="8129568" y="5533791"/>
            <a:ext cx="4001244" cy="1342133"/>
          </a:xfrm>
          <a:prstGeom prst="rect">
            <a:avLst/>
          </a:prstGeom>
        </p:spPr>
        <p:txBody>
          <a:bodyPr lIns="0" tIns="0" rIns="0" bIns="0" rtlCol="0" anchor="t">
            <a:spAutoFit/>
          </a:bodyPr>
          <a:lstStyle/>
          <a:p>
            <a:pPr algn="l">
              <a:lnSpc>
                <a:spcPts val="3250"/>
              </a:lnSpc>
            </a:pPr>
            <a:r>
              <a:rPr lang="en-US" sz="2000" dirty="0">
                <a:solidFill>
                  <a:srgbClr val="2A2742"/>
                </a:solidFill>
                <a:latin typeface="Arimo"/>
                <a:ea typeface="Arimo"/>
                <a:cs typeface="Arimo"/>
                <a:sym typeface="Arimo"/>
              </a:rPr>
              <a:t>Requires purchasing, installing, and maintaining GPS units for every bus in the fleet</a:t>
            </a:r>
          </a:p>
        </p:txBody>
      </p:sp>
      <p:grpSp>
        <p:nvGrpSpPr>
          <p:cNvPr id="18" name="Group 18"/>
          <p:cNvGrpSpPr/>
          <p:nvPr/>
        </p:nvGrpSpPr>
        <p:grpSpPr>
          <a:xfrm>
            <a:off x="12705008" y="4665940"/>
            <a:ext cx="4696420" cy="2431702"/>
            <a:chOff x="0" y="0"/>
            <a:chExt cx="6261893" cy="3242270"/>
          </a:xfrm>
        </p:grpSpPr>
        <p:sp>
          <p:nvSpPr>
            <p:cNvPr id="19" name="Freeform 19"/>
            <p:cNvSpPr/>
            <p:nvPr/>
          </p:nvSpPr>
          <p:spPr>
            <a:xfrm>
              <a:off x="19050" y="19050"/>
              <a:ext cx="6223762" cy="3204210"/>
            </a:xfrm>
            <a:custGeom>
              <a:avLst/>
              <a:gdLst/>
              <a:ahLst/>
              <a:cxnLst/>
              <a:rect l="l" t="t" r="r" b="b"/>
              <a:pathLst>
                <a:path w="6223762" h="3204210">
                  <a:moveTo>
                    <a:pt x="0" y="182880"/>
                  </a:moveTo>
                  <a:cubicBezTo>
                    <a:pt x="0" y="81915"/>
                    <a:pt x="82296" y="0"/>
                    <a:pt x="183896" y="0"/>
                  </a:cubicBezTo>
                  <a:lnTo>
                    <a:pt x="6039866" y="0"/>
                  </a:lnTo>
                  <a:cubicBezTo>
                    <a:pt x="6141466" y="0"/>
                    <a:pt x="6223762" y="81915"/>
                    <a:pt x="6223762" y="182880"/>
                  </a:cubicBezTo>
                  <a:lnTo>
                    <a:pt x="6223762" y="3021330"/>
                  </a:lnTo>
                  <a:cubicBezTo>
                    <a:pt x="6223762" y="3122295"/>
                    <a:pt x="6141466" y="3204210"/>
                    <a:pt x="6039866" y="3204210"/>
                  </a:cubicBezTo>
                  <a:lnTo>
                    <a:pt x="183896" y="3204210"/>
                  </a:lnTo>
                  <a:cubicBezTo>
                    <a:pt x="82296" y="3204210"/>
                    <a:pt x="0" y="3122295"/>
                    <a:pt x="0" y="3021330"/>
                  </a:cubicBezTo>
                  <a:close/>
                </a:path>
              </a:pathLst>
            </a:custGeom>
            <a:solidFill>
              <a:srgbClr val="FAFAFA">
                <a:alpha val="90196"/>
              </a:srgbClr>
            </a:solidFill>
          </p:spPr>
        </p:sp>
        <p:sp>
          <p:nvSpPr>
            <p:cNvPr id="20" name="Freeform 20"/>
            <p:cNvSpPr/>
            <p:nvPr/>
          </p:nvSpPr>
          <p:spPr>
            <a:xfrm>
              <a:off x="0" y="0"/>
              <a:ext cx="6261862" cy="3242310"/>
            </a:xfrm>
            <a:custGeom>
              <a:avLst/>
              <a:gdLst/>
              <a:ahLst/>
              <a:cxnLst/>
              <a:rect l="l" t="t" r="r" b="b"/>
              <a:pathLst>
                <a:path w="6261862" h="3242310">
                  <a:moveTo>
                    <a:pt x="0" y="201930"/>
                  </a:moveTo>
                  <a:cubicBezTo>
                    <a:pt x="0" y="90297"/>
                    <a:pt x="90932" y="0"/>
                    <a:pt x="202946" y="0"/>
                  </a:cubicBezTo>
                  <a:lnTo>
                    <a:pt x="6058916" y="0"/>
                  </a:lnTo>
                  <a:lnTo>
                    <a:pt x="6058916" y="19050"/>
                  </a:lnTo>
                  <a:lnTo>
                    <a:pt x="6058916" y="0"/>
                  </a:lnTo>
                  <a:cubicBezTo>
                    <a:pt x="6170930" y="0"/>
                    <a:pt x="6261862" y="90297"/>
                    <a:pt x="6261862" y="201930"/>
                  </a:cubicBezTo>
                  <a:lnTo>
                    <a:pt x="6242812" y="201930"/>
                  </a:lnTo>
                  <a:lnTo>
                    <a:pt x="6261862" y="201930"/>
                  </a:lnTo>
                  <a:lnTo>
                    <a:pt x="6261862" y="3040380"/>
                  </a:lnTo>
                  <a:lnTo>
                    <a:pt x="6242812" y="3040380"/>
                  </a:lnTo>
                  <a:lnTo>
                    <a:pt x="6261862" y="3040380"/>
                  </a:lnTo>
                  <a:cubicBezTo>
                    <a:pt x="6261862" y="3152013"/>
                    <a:pt x="6170930" y="3242310"/>
                    <a:pt x="6058916" y="3242310"/>
                  </a:cubicBezTo>
                  <a:lnTo>
                    <a:pt x="6058916" y="3223260"/>
                  </a:lnTo>
                  <a:lnTo>
                    <a:pt x="6058916" y="3242310"/>
                  </a:lnTo>
                  <a:lnTo>
                    <a:pt x="202946" y="3242310"/>
                  </a:lnTo>
                  <a:lnTo>
                    <a:pt x="202946" y="3223260"/>
                  </a:lnTo>
                  <a:lnTo>
                    <a:pt x="202946" y="3242310"/>
                  </a:lnTo>
                  <a:cubicBezTo>
                    <a:pt x="90932" y="3242310"/>
                    <a:pt x="0" y="3152013"/>
                    <a:pt x="0" y="3040380"/>
                  </a:cubicBezTo>
                  <a:lnTo>
                    <a:pt x="0" y="201930"/>
                  </a:lnTo>
                  <a:lnTo>
                    <a:pt x="19050" y="201930"/>
                  </a:lnTo>
                  <a:lnTo>
                    <a:pt x="0" y="201930"/>
                  </a:lnTo>
                  <a:moveTo>
                    <a:pt x="38100" y="201930"/>
                  </a:moveTo>
                  <a:lnTo>
                    <a:pt x="38100" y="3040380"/>
                  </a:lnTo>
                  <a:lnTo>
                    <a:pt x="19050" y="3040380"/>
                  </a:lnTo>
                  <a:lnTo>
                    <a:pt x="38100" y="3040380"/>
                  </a:lnTo>
                  <a:cubicBezTo>
                    <a:pt x="38100" y="3130804"/>
                    <a:pt x="111760" y="3204210"/>
                    <a:pt x="202946" y="3204210"/>
                  </a:cubicBezTo>
                  <a:lnTo>
                    <a:pt x="6058916" y="3204210"/>
                  </a:lnTo>
                  <a:cubicBezTo>
                    <a:pt x="6150102" y="3204210"/>
                    <a:pt x="6223762" y="3130804"/>
                    <a:pt x="6223762" y="3040380"/>
                  </a:cubicBezTo>
                  <a:lnTo>
                    <a:pt x="6223762" y="201930"/>
                  </a:lnTo>
                  <a:cubicBezTo>
                    <a:pt x="6223762" y="111506"/>
                    <a:pt x="6150102" y="38100"/>
                    <a:pt x="6058916" y="38100"/>
                  </a:cubicBezTo>
                  <a:lnTo>
                    <a:pt x="202946" y="38100"/>
                  </a:lnTo>
                  <a:lnTo>
                    <a:pt x="202946" y="19050"/>
                  </a:lnTo>
                  <a:lnTo>
                    <a:pt x="202946" y="38100"/>
                  </a:lnTo>
                  <a:cubicBezTo>
                    <a:pt x="111760" y="38100"/>
                    <a:pt x="38100" y="111506"/>
                    <a:pt x="38100" y="201930"/>
                  </a:cubicBezTo>
                  <a:close/>
                </a:path>
              </a:pathLst>
            </a:custGeom>
            <a:solidFill>
              <a:srgbClr val="BDB8DF"/>
            </a:solidFill>
          </p:spPr>
        </p:sp>
      </p:grpSp>
      <p:grpSp>
        <p:nvGrpSpPr>
          <p:cNvPr id="21" name="Group 21"/>
          <p:cNvGrpSpPr/>
          <p:nvPr/>
        </p:nvGrpSpPr>
        <p:grpSpPr>
          <a:xfrm>
            <a:off x="12697497" y="4701688"/>
            <a:ext cx="114300" cy="2403128"/>
            <a:chOff x="0" y="0"/>
            <a:chExt cx="152400" cy="3204170"/>
          </a:xfrm>
        </p:grpSpPr>
        <p:sp>
          <p:nvSpPr>
            <p:cNvPr id="22" name="Freeform 22"/>
            <p:cNvSpPr/>
            <p:nvPr/>
          </p:nvSpPr>
          <p:spPr>
            <a:xfrm>
              <a:off x="0" y="0"/>
              <a:ext cx="152400" cy="3204210"/>
            </a:xfrm>
            <a:custGeom>
              <a:avLst/>
              <a:gdLst/>
              <a:ahLst/>
              <a:cxnLst/>
              <a:rect l="l" t="t" r="r" b="b"/>
              <a:pathLst>
                <a:path w="152400" h="3204210">
                  <a:moveTo>
                    <a:pt x="0" y="76200"/>
                  </a:moveTo>
                  <a:cubicBezTo>
                    <a:pt x="0" y="34163"/>
                    <a:pt x="34163" y="0"/>
                    <a:pt x="76200" y="0"/>
                  </a:cubicBezTo>
                  <a:cubicBezTo>
                    <a:pt x="118237" y="0"/>
                    <a:pt x="152400" y="34163"/>
                    <a:pt x="152400" y="76200"/>
                  </a:cubicBezTo>
                  <a:lnTo>
                    <a:pt x="152400" y="3128010"/>
                  </a:lnTo>
                  <a:cubicBezTo>
                    <a:pt x="152400" y="3170047"/>
                    <a:pt x="118237" y="3204210"/>
                    <a:pt x="76200" y="3204210"/>
                  </a:cubicBezTo>
                  <a:cubicBezTo>
                    <a:pt x="34163" y="3204210"/>
                    <a:pt x="0" y="3170047"/>
                    <a:pt x="0" y="3128010"/>
                  </a:cubicBezTo>
                  <a:close/>
                </a:path>
              </a:pathLst>
            </a:custGeom>
            <a:solidFill>
              <a:srgbClr val="5E4CE6"/>
            </a:solidFill>
          </p:spPr>
        </p:sp>
      </p:grpSp>
      <p:sp>
        <p:nvSpPr>
          <p:cNvPr id="23" name="TextBox 23"/>
          <p:cNvSpPr txBox="1"/>
          <p:nvPr/>
        </p:nvSpPr>
        <p:spPr>
          <a:xfrm>
            <a:off x="13057415" y="4892994"/>
            <a:ext cx="3273029" cy="428030"/>
          </a:xfrm>
          <a:prstGeom prst="rect">
            <a:avLst/>
          </a:prstGeom>
        </p:spPr>
        <p:txBody>
          <a:bodyPr lIns="0" tIns="0" rIns="0" bIns="0" rtlCol="0" anchor="t">
            <a:spAutoFit/>
          </a:bodyPr>
          <a:lstStyle/>
          <a:p>
            <a:pPr algn="l">
              <a:lnSpc>
                <a:spcPts val="3187"/>
              </a:lnSpc>
            </a:pPr>
            <a:r>
              <a:rPr lang="en-US" sz="2562" b="1" dirty="0">
                <a:solidFill>
                  <a:srgbClr val="2A2742"/>
                </a:solidFill>
                <a:latin typeface="Arimo Bold"/>
                <a:ea typeface="Arimo Bold"/>
                <a:cs typeface="Arimo Bold"/>
                <a:sym typeface="Arimo Bold"/>
              </a:rPr>
              <a:t>IoT Infrastructure</a:t>
            </a:r>
          </a:p>
        </p:txBody>
      </p:sp>
      <p:sp>
        <p:nvSpPr>
          <p:cNvPr id="24" name="TextBox 24"/>
          <p:cNvSpPr txBox="1"/>
          <p:nvPr/>
        </p:nvSpPr>
        <p:spPr>
          <a:xfrm>
            <a:off x="13097141" y="5533790"/>
            <a:ext cx="4001392" cy="1342133"/>
          </a:xfrm>
          <a:prstGeom prst="rect">
            <a:avLst/>
          </a:prstGeom>
        </p:spPr>
        <p:txBody>
          <a:bodyPr lIns="0" tIns="0" rIns="0" bIns="0" rtlCol="0" anchor="t">
            <a:spAutoFit/>
          </a:bodyPr>
          <a:lstStyle/>
          <a:p>
            <a:pPr algn="l">
              <a:lnSpc>
                <a:spcPts val="3250"/>
              </a:lnSpc>
            </a:pPr>
            <a:r>
              <a:rPr lang="en-US" sz="2000" dirty="0">
                <a:solidFill>
                  <a:srgbClr val="2A2742"/>
                </a:solidFill>
                <a:latin typeface="Arimo"/>
                <a:ea typeface="Arimo"/>
                <a:cs typeface="Arimo"/>
                <a:sym typeface="Arimo"/>
              </a:rPr>
              <a:t>Demands additional IoT devices and network connectivity solutions for data transmission</a:t>
            </a:r>
          </a:p>
        </p:txBody>
      </p:sp>
      <p:grpSp>
        <p:nvGrpSpPr>
          <p:cNvPr id="25" name="Group 25"/>
          <p:cNvGrpSpPr/>
          <p:nvPr/>
        </p:nvGrpSpPr>
        <p:grpSpPr>
          <a:xfrm>
            <a:off x="7782088" y="7419438"/>
            <a:ext cx="4696271" cy="2431702"/>
            <a:chOff x="0" y="0"/>
            <a:chExt cx="6261695" cy="3242270"/>
          </a:xfrm>
        </p:grpSpPr>
        <p:sp>
          <p:nvSpPr>
            <p:cNvPr id="26" name="Freeform 26"/>
            <p:cNvSpPr/>
            <p:nvPr/>
          </p:nvSpPr>
          <p:spPr>
            <a:xfrm>
              <a:off x="19050" y="19050"/>
              <a:ext cx="6223508" cy="3204210"/>
            </a:xfrm>
            <a:custGeom>
              <a:avLst/>
              <a:gdLst/>
              <a:ahLst/>
              <a:cxnLst/>
              <a:rect l="l" t="t" r="r" b="b"/>
              <a:pathLst>
                <a:path w="6223508" h="3204210">
                  <a:moveTo>
                    <a:pt x="0" y="182880"/>
                  </a:moveTo>
                  <a:cubicBezTo>
                    <a:pt x="0" y="81915"/>
                    <a:pt x="82296" y="0"/>
                    <a:pt x="183896" y="0"/>
                  </a:cubicBezTo>
                  <a:lnTo>
                    <a:pt x="6039612" y="0"/>
                  </a:lnTo>
                  <a:cubicBezTo>
                    <a:pt x="6141212" y="0"/>
                    <a:pt x="6223508" y="81915"/>
                    <a:pt x="6223508" y="182880"/>
                  </a:cubicBezTo>
                  <a:lnTo>
                    <a:pt x="6223508" y="3021330"/>
                  </a:lnTo>
                  <a:cubicBezTo>
                    <a:pt x="6223508" y="3122295"/>
                    <a:pt x="6141212" y="3204210"/>
                    <a:pt x="6039612" y="3204210"/>
                  </a:cubicBezTo>
                  <a:lnTo>
                    <a:pt x="183896" y="3204210"/>
                  </a:lnTo>
                  <a:cubicBezTo>
                    <a:pt x="82296" y="3204210"/>
                    <a:pt x="0" y="3122295"/>
                    <a:pt x="0" y="3021330"/>
                  </a:cubicBezTo>
                  <a:close/>
                </a:path>
              </a:pathLst>
            </a:custGeom>
            <a:solidFill>
              <a:srgbClr val="FAFAFA">
                <a:alpha val="90196"/>
              </a:srgbClr>
            </a:solidFill>
          </p:spPr>
        </p:sp>
        <p:sp>
          <p:nvSpPr>
            <p:cNvPr id="27" name="Freeform 27"/>
            <p:cNvSpPr/>
            <p:nvPr/>
          </p:nvSpPr>
          <p:spPr>
            <a:xfrm>
              <a:off x="0" y="0"/>
              <a:ext cx="6261608" cy="3242310"/>
            </a:xfrm>
            <a:custGeom>
              <a:avLst/>
              <a:gdLst/>
              <a:ahLst/>
              <a:cxnLst/>
              <a:rect l="l" t="t" r="r" b="b"/>
              <a:pathLst>
                <a:path w="6261608" h="3242310">
                  <a:moveTo>
                    <a:pt x="0" y="201930"/>
                  </a:moveTo>
                  <a:cubicBezTo>
                    <a:pt x="0" y="90297"/>
                    <a:pt x="90932" y="0"/>
                    <a:pt x="202946" y="0"/>
                  </a:cubicBezTo>
                  <a:lnTo>
                    <a:pt x="6058662" y="0"/>
                  </a:lnTo>
                  <a:lnTo>
                    <a:pt x="6058662" y="19050"/>
                  </a:lnTo>
                  <a:lnTo>
                    <a:pt x="6058662" y="0"/>
                  </a:lnTo>
                  <a:cubicBezTo>
                    <a:pt x="6170676" y="0"/>
                    <a:pt x="6261608" y="90297"/>
                    <a:pt x="6261608" y="201930"/>
                  </a:cubicBezTo>
                  <a:lnTo>
                    <a:pt x="6242558" y="201930"/>
                  </a:lnTo>
                  <a:lnTo>
                    <a:pt x="6261608" y="201930"/>
                  </a:lnTo>
                  <a:lnTo>
                    <a:pt x="6261608" y="3040380"/>
                  </a:lnTo>
                  <a:lnTo>
                    <a:pt x="6242558" y="3040380"/>
                  </a:lnTo>
                  <a:lnTo>
                    <a:pt x="6261608" y="3040380"/>
                  </a:lnTo>
                  <a:cubicBezTo>
                    <a:pt x="6261608" y="3152013"/>
                    <a:pt x="6170676" y="3242310"/>
                    <a:pt x="6058662" y="3242310"/>
                  </a:cubicBezTo>
                  <a:lnTo>
                    <a:pt x="6058662" y="3223260"/>
                  </a:lnTo>
                  <a:lnTo>
                    <a:pt x="6058662" y="3242310"/>
                  </a:lnTo>
                  <a:lnTo>
                    <a:pt x="202946" y="3242310"/>
                  </a:lnTo>
                  <a:lnTo>
                    <a:pt x="202946" y="3223260"/>
                  </a:lnTo>
                  <a:lnTo>
                    <a:pt x="202946" y="3242310"/>
                  </a:lnTo>
                  <a:cubicBezTo>
                    <a:pt x="90932" y="3242310"/>
                    <a:pt x="0" y="3152013"/>
                    <a:pt x="0" y="3040380"/>
                  </a:cubicBezTo>
                  <a:lnTo>
                    <a:pt x="0" y="201930"/>
                  </a:lnTo>
                  <a:lnTo>
                    <a:pt x="19050" y="201930"/>
                  </a:lnTo>
                  <a:lnTo>
                    <a:pt x="0" y="201930"/>
                  </a:lnTo>
                  <a:moveTo>
                    <a:pt x="38100" y="201930"/>
                  </a:moveTo>
                  <a:lnTo>
                    <a:pt x="38100" y="3040380"/>
                  </a:lnTo>
                  <a:lnTo>
                    <a:pt x="19050" y="3040380"/>
                  </a:lnTo>
                  <a:lnTo>
                    <a:pt x="38100" y="3040380"/>
                  </a:lnTo>
                  <a:cubicBezTo>
                    <a:pt x="38100" y="3130804"/>
                    <a:pt x="111760" y="3204210"/>
                    <a:pt x="202946" y="3204210"/>
                  </a:cubicBezTo>
                  <a:lnTo>
                    <a:pt x="6058662" y="3204210"/>
                  </a:lnTo>
                  <a:cubicBezTo>
                    <a:pt x="6149848" y="3204210"/>
                    <a:pt x="6223508" y="3130804"/>
                    <a:pt x="6223508" y="3040380"/>
                  </a:cubicBezTo>
                  <a:lnTo>
                    <a:pt x="6223508" y="201930"/>
                  </a:lnTo>
                  <a:cubicBezTo>
                    <a:pt x="6223508" y="111506"/>
                    <a:pt x="6149848" y="38100"/>
                    <a:pt x="6058662" y="38100"/>
                  </a:cubicBezTo>
                  <a:lnTo>
                    <a:pt x="202946" y="38100"/>
                  </a:lnTo>
                  <a:lnTo>
                    <a:pt x="202946" y="19050"/>
                  </a:lnTo>
                  <a:lnTo>
                    <a:pt x="202946" y="38100"/>
                  </a:lnTo>
                  <a:cubicBezTo>
                    <a:pt x="111760" y="38100"/>
                    <a:pt x="38100" y="111506"/>
                    <a:pt x="38100" y="201930"/>
                  </a:cubicBezTo>
                  <a:close/>
                </a:path>
              </a:pathLst>
            </a:custGeom>
            <a:solidFill>
              <a:srgbClr val="BDB8DF"/>
            </a:solidFill>
          </p:spPr>
        </p:sp>
      </p:grpSp>
      <p:grpSp>
        <p:nvGrpSpPr>
          <p:cNvPr id="28" name="Group 28"/>
          <p:cNvGrpSpPr/>
          <p:nvPr/>
        </p:nvGrpSpPr>
        <p:grpSpPr>
          <a:xfrm>
            <a:off x="7789476" y="7419437"/>
            <a:ext cx="114300" cy="2403128"/>
            <a:chOff x="0" y="0"/>
            <a:chExt cx="152400" cy="3204170"/>
          </a:xfrm>
        </p:grpSpPr>
        <p:sp>
          <p:nvSpPr>
            <p:cNvPr id="29" name="Freeform 29"/>
            <p:cNvSpPr/>
            <p:nvPr/>
          </p:nvSpPr>
          <p:spPr>
            <a:xfrm>
              <a:off x="0" y="0"/>
              <a:ext cx="152400" cy="3204210"/>
            </a:xfrm>
            <a:custGeom>
              <a:avLst/>
              <a:gdLst/>
              <a:ahLst/>
              <a:cxnLst/>
              <a:rect l="l" t="t" r="r" b="b"/>
              <a:pathLst>
                <a:path w="152400" h="3204210">
                  <a:moveTo>
                    <a:pt x="0" y="76200"/>
                  </a:moveTo>
                  <a:cubicBezTo>
                    <a:pt x="0" y="34163"/>
                    <a:pt x="34163" y="0"/>
                    <a:pt x="76200" y="0"/>
                  </a:cubicBezTo>
                  <a:cubicBezTo>
                    <a:pt x="118237" y="0"/>
                    <a:pt x="152400" y="34163"/>
                    <a:pt x="152400" y="76200"/>
                  </a:cubicBezTo>
                  <a:lnTo>
                    <a:pt x="152400" y="3128010"/>
                  </a:lnTo>
                  <a:cubicBezTo>
                    <a:pt x="152400" y="3170047"/>
                    <a:pt x="118237" y="3204210"/>
                    <a:pt x="76200" y="3204210"/>
                  </a:cubicBezTo>
                  <a:cubicBezTo>
                    <a:pt x="34163" y="3204210"/>
                    <a:pt x="0" y="3170047"/>
                    <a:pt x="0" y="3128010"/>
                  </a:cubicBezTo>
                  <a:close/>
                </a:path>
              </a:pathLst>
            </a:custGeom>
            <a:solidFill>
              <a:srgbClr val="5E4CE6"/>
            </a:solidFill>
          </p:spPr>
        </p:sp>
      </p:grpSp>
      <p:sp>
        <p:nvSpPr>
          <p:cNvPr id="30" name="TextBox 30"/>
          <p:cNvSpPr txBox="1"/>
          <p:nvPr/>
        </p:nvSpPr>
        <p:spPr>
          <a:xfrm>
            <a:off x="8126338" y="7660256"/>
            <a:ext cx="3273029" cy="428030"/>
          </a:xfrm>
          <a:prstGeom prst="rect">
            <a:avLst/>
          </a:prstGeom>
        </p:spPr>
        <p:txBody>
          <a:bodyPr lIns="0" tIns="0" rIns="0" bIns="0" rtlCol="0" anchor="t">
            <a:spAutoFit/>
          </a:bodyPr>
          <a:lstStyle/>
          <a:p>
            <a:pPr algn="l">
              <a:lnSpc>
                <a:spcPts val="3187"/>
              </a:lnSpc>
            </a:pPr>
            <a:r>
              <a:rPr lang="en-US" sz="2562" b="1" dirty="0">
                <a:solidFill>
                  <a:srgbClr val="2A2742"/>
                </a:solidFill>
                <a:latin typeface="Arimo Bold"/>
                <a:ea typeface="Arimo Bold"/>
                <a:cs typeface="Arimo Bold"/>
                <a:sym typeface="Arimo Bold"/>
              </a:rPr>
              <a:t>Limited Intelligence</a:t>
            </a:r>
          </a:p>
        </p:txBody>
      </p:sp>
      <p:sp>
        <p:nvSpPr>
          <p:cNvPr id="31" name="TextBox 31"/>
          <p:cNvSpPr txBox="1"/>
          <p:nvPr/>
        </p:nvSpPr>
        <p:spPr>
          <a:xfrm>
            <a:off x="8188693" y="8309444"/>
            <a:ext cx="4001244" cy="1342133"/>
          </a:xfrm>
          <a:prstGeom prst="rect">
            <a:avLst/>
          </a:prstGeom>
        </p:spPr>
        <p:txBody>
          <a:bodyPr lIns="0" tIns="0" rIns="0" bIns="0" rtlCol="0" anchor="t">
            <a:spAutoFit/>
          </a:bodyPr>
          <a:lstStyle/>
          <a:p>
            <a:pPr algn="l">
              <a:lnSpc>
                <a:spcPts val="3250"/>
              </a:lnSpc>
            </a:pPr>
            <a:r>
              <a:rPr lang="en-US" sz="2000" dirty="0">
                <a:solidFill>
                  <a:srgbClr val="2A2742"/>
                </a:solidFill>
                <a:latin typeface="Arimo"/>
                <a:ea typeface="Arimo"/>
                <a:cs typeface="Arimo"/>
                <a:sym typeface="Arimo"/>
              </a:rPr>
              <a:t>Provides basic location tracking without predictive analytics or delay forecasting capabilities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48396"/>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sp>
        <p:nvSpPr>
          <p:cNvPr id="6" name="TextBox 6"/>
          <p:cNvSpPr txBox="1"/>
          <p:nvPr/>
        </p:nvSpPr>
        <p:spPr>
          <a:xfrm>
            <a:off x="826442" y="601713"/>
            <a:ext cx="8587085" cy="662938"/>
          </a:xfrm>
          <a:prstGeom prst="rect">
            <a:avLst/>
          </a:prstGeom>
        </p:spPr>
        <p:txBody>
          <a:bodyPr lIns="0" tIns="0" rIns="0" bIns="0" rtlCol="0" anchor="t">
            <a:spAutoFit/>
          </a:bodyPr>
          <a:lstStyle/>
          <a:p>
            <a:pPr algn="l">
              <a:lnSpc>
                <a:spcPts val="5750"/>
              </a:lnSpc>
            </a:pPr>
            <a:r>
              <a:rPr lang="en-US" sz="3600" b="1" dirty="0">
                <a:solidFill>
                  <a:srgbClr val="231971"/>
                </a:solidFill>
                <a:latin typeface="Arimo Bold"/>
                <a:ea typeface="Arimo Bold"/>
                <a:cs typeface="Arimo Bold"/>
                <a:sym typeface="Arimo Bold"/>
              </a:rPr>
              <a:t>Drawbacks of Existing Systems</a:t>
            </a:r>
          </a:p>
        </p:txBody>
      </p:sp>
      <p:grpSp>
        <p:nvGrpSpPr>
          <p:cNvPr id="7" name="Group 7"/>
          <p:cNvGrpSpPr/>
          <p:nvPr/>
        </p:nvGrpSpPr>
        <p:grpSpPr>
          <a:xfrm>
            <a:off x="849863" y="1644985"/>
            <a:ext cx="540841" cy="540841"/>
            <a:chOff x="0" y="0"/>
            <a:chExt cx="721122" cy="721122"/>
          </a:xfrm>
        </p:grpSpPr>
        <p:sp>
          <p:nvSpPr>
            <p:cNvPr id="8" name="Freeform 8"/>
            <p:cNvSpPr/>
            <p:nvPr/>
          </p:nvSpPr>
          <p:spPr>
            <a:xfrm>
              <a:off x="6350" y="6350"/>
              <a:ext cx="708406" cy="708406"/>
            </a:xfrm>
            <a:custGeom>
              <a:avLst/>
              <a:gdLst/>
              <a:ahLst/>
              <a:cxnLst/>
              <a:rect l="l" t="t" r="r" b="b"/>
              <a:pathLst>
                <a:path w="708406" h="708406">
                  <a:moveTo>
                    <a:pt x="0" y="132207"/>
                  </a:moveTo>
                  <a:cubicBezTo>
                    <a:pt x="0" y="59182"/>
                    <a:pt x="59182" y="0"/>
                    <a:pt x="132207" y="0"/>
                  </a:cubicBezTo>
                  <a:lnTo>
                    <a:pt x="576199" y="0"/>
                  </a:lnTo>
                  <a:cubicBezTo>
                    <a:pt x="649224" y="0"/>
                    <a:pt x="708406" y="59182"/>
                    <a:pt x="708406" y="132207"/>
                  </a:cubicBezTo>
                  <a:lnTo>
                    <a:pt x="708406" y="576199"/>
                  </a:lnTo>
                  <a:cubicBezTo>
                    <a:pt x="708406" y="649224"/>
                    <a:pt x="649224" y="708406"/>
                    <a:pt x="576199" y="708406"/>
                  </a:cubicBezTo>
                  <a:lnTo>
                    <a:pt x="132207" y="708406"/>
                  </a:lnTo>
                  <a:cubicBezTo>
                    <a:pt x="59182" y="708406"/>
                    <a:pt x="0" y="649224"/>
                    <a:pt x="0" y="576199"/>
                  </a:cubicBezTo>
                  <a:close/>
                </a:path>
              </a:pathLst>
            </a:custGeom>
            <a:solidFill>
              <a:srgbClr val="E9E6FA"/>
            </a:solidFill>
          </p:spPr>
        </p:sp>
        <p:sp>
          <p:nvSpPr>
            <p:cNvPr id="9" name="Freeform 9"/>
            <p:cNvSpPr/>
            <p:nvPr/>
          </p:nvSpPr>
          <p:spPr>
            <a:xfrm>
              <a:off x="0" y="0"/>
              <a:ext cx="721106" cy="721106"/>
            </a:xfrm>
            <a:custGeom>
              <a:avLst/>
              <a:gdLst/>
              <a:ahLst/>
              <a:cxnLst/>
              <a:rect l="l" t="t" r="r" b="b"/>
              <a:pathLst>
                <a:path w="721106" h="721106">
                  <a:moveTo>
                    <a:pt x="0" y="138557"/>
                  </a:moveTo>
                  <a:cubicBezTo>
                    <a:pt x="0" y="62103"/>
                    <a:pt x="62103" y="0"/>
                    <a:pt x="138557" y="0"/>
                  </a:cubicBezTo>
                  <a:lnTo>
                    <a:pt x="582549" y="0"/>
                  </a:lnTo>
                  <a:lnTo>
                    <a:pt x="582549" y="6350"/>
                  </a:lnTo>
                  <a:lnTo>
                    <a:pt x="582549" y="0"/>
                  </a:lnTo>
                  <a:cubicBezTo>
                    <a:pt x="659130" y="0"/>
                    <a:pt x="721106" y="62103"/>
                    <a:pt x="721106" y="138557"/>
                  </a:cubicBezTo>
                  <a:lnTo>
                    <a:pt x="714756" y="138557"/>
                  </a:lnTo>
                  <a:lnTo>
                    <a:pt x="721106" y="138557"/>
                  </a:lnTo>
                  <a:lnTo>
                    <a:pt x="721106" y="582549"/>
                  </a:lnTo>
                  <a:lnTo>
                    <a:pt x="714756" y="582549"/>
                  </a:lnTo>
                  <a:lnTo>
                    <a:pt x="721106" y="582549"/>
                  </a:lnTo>
                  <a:cubicBezTo>
                    <a:pt x="721106" y="659130"/>
                    <a:pt x="659003" y="721106"/>
                    <a:pt x="582549" y="721106"/>
                  </a:cubicBezTo>
                  <a:lnTo>
                    <a:pt x="582549" y="714756"/>
                  </a:lnTo>
                  <a:lnTo>
                    <a:pt x="582549" y="721106"/>
                  </a:lnTo>
                  <a:lnTo>
                    <a:pt x="138557" y="721106"/>
                  </a:lnTo>
                  <a:lnTo>
                    <a:pt x="138557" y="714756"/>
                  </a:lnTo>
                  <a:lnTo>
                    <a:pt x="138557" y="721106"/>
                  </a:lnTo>
                  <a:cubicBezTo>
                    <a:pt x="62103" y="721106"/>
                    <a:pt x="0" y="659003"/>
                    <a:pt x="0" y="582549"/>
                  </a:cubicBezTo>
                  <a:lnTo>
                    <a:pt x="0" y="138557"/>
                  </a:lnTo>
                  <a:lnTo>
                    <a:pt x="6350" y="138557"/>
                  </a:lnTo>
                  <a:lnTo>
                    <a:pt x="0" y="138557"/>
                  </a:lnTo>
                  <a:moveTo>
                    <a:pt x="12700" y="138557"/>
                  </a:moveTo>
                  <a:lnTo>
                    <a:pt x="12700" y="582549"/>
                  </a:lnTo>
                  <a:lnTo>
                    <a:pt x="6350" y="582549"/>
                  </a:lnTo>
                  <a:lnTo>
                    <a:pt x="12700" y="582549"/>
                  </a:lnTo>
                  <a:cubicBezTo>
                    <a:pt x="12700" y="652145"/>
                    <a:pt x="69088" y="708406"/>
                    <a:pt x="138557" y="708406"/>
                  </a:cubicBezTo>
                  <a:lnTo>
                    <a:pt x="582549" y="708406"/>
                  </a:lnTo>
                  <a:cubicBezTo>
                    <a:pt x="652145" y="708406"/>
                    <a:pt x="708406" y="652018"/>
                    <a:pt x="708406" y="582549"/>
                  </a:cubicBezTo>
                  <a:lnTo>
                    <a:pt x="708406" y="138557"/>
                  </a:lnTo>
                  <a:cubicBezTo>
                    <a:pt x="708406" y="69088"/>
                    <a:pt x="652018" y="12700"/>
                    <a:pt x="582549" y="12700"/>
                  </a:cubicBezTo>
                  <a:lnTo>
                    <a:pt x="138557" y="12700"/>
                  </a:lnTo>
                  <a:lnTo>
                    <a:pt x="138557" y="6350"/>
                  </a:lnTo>
                  <a:lnTo>
                    <a:pt x="138557" y="12700"/>
                  </a:lnTo>
                  <a:cubicBezTo>
                    <a:pt x="69088" y="12700"/>
                    <a:pt x="12700" y="69088"/>
                    <a:pt x="12700" y="138557"/>
                  </a:cubicBezTo>
                  <a:close/>
                </a:path>
              </a:pathLst>
            </a:custGeom>
            <a:solidFill>
              <a:srgbClr val="BDB8DF"/>
            </a:solidFill>
          </p:spPr>
        </p:sp>
      </p:grpSp>
      <p:sp>
        <p:nvSpPr>
          <p:cNvPr id="10" name="TextBox 10"/>
          <p:cNvSpPr txBox="1"/>
          <p:nvPr/>
        </p:nvSpPr>
        <p:spPr>
          <a:xfrm>
            <a:off x="975826" y="1708304"/>
            <a:ext cx="354211" cy="414189"/>
          </a:xfrm>
          <a:prstGeom prst="rect">
            <a:avLst/>
          </a:prstGeom>
        </p:spPr>
        <p:txBody>
          <a:bodyPr lIns="0" tIns="0" rIns="0" bIns="0" rtlCol="0" anchor="t">
            <a:spAutoFit/>
          </a:bodyPr>
          <a:lstStyle/>
          <a:p>
            <a:pPr algn="ctr">
              <a:lnSpc>
                <a:spcPts val="2750"/>
              </a:lnSpc>
            </a:pPr>
            <a:r>
              <a:rPr lang="en-US" sz="2750" b="1" dirty="0">
                <a:solidFill>
                  <a:srgbClr val="2A2742"/>
                </a:solidFill>
                <a:latin typeface="Arimo Bold"/>
                <a:ea typeface="Arimo Bold"/>
                <a:cs typeface="Arimo Bold"/>
                <a:sym typeface="Arimo Bold"/>
              </a:rPr>
              <a:t>1</a:t>
            </a:r>
          </a:p>
        </p:txBody>
      </p:sp>
      <p:sp>
        <p:nvSpPr>
          <p:cNvPr id="11" name="TextBox 11"/>
          <p:cNvSpPr txBox="1"/>
          <p:nvPr/>
        </p:nvSpPr>
        <p:spPr>
          <a:xfrm>
            <a:off x="1574183" y="1582025"/>
            <a:ext cx="4017912" cy="743793"/>
          </a:xfrm>
          <a:prstGeom prst="rect">
            <a:avLst/>
          </a:prstGeom>
        </p:spPr>
        <p:txBody>
          <a:bodyPr lIns="0" tIns="0" rIns="0" bIns="0" rtlCol="0" anchor="t">
            <a:spAutoFit/>
          </a:bodyPr>
          <a:lstStyle/>
          <a:p>
            <a:pPr algn="l">
              <a:lnSpc>
                <a:spcPts val="2875"/>
              </a:lnSpc>
            </a:pPr>
            <a:r>
              <a:rPr lang="en-US" sz="2800" b="1" dirty="0">
                <a:solidFill>
                  <a:srgbClr val="2A2742"/>
                </a:solidFill>
                <a:latin typeface="Arimo Bold"/>
                <a:ea typeface="Arimo Bold"/>
                <a:cs typeface="Arimo Bold"/>
                <a:sym typeface="Arimo Bold"/>
              </a:rPr>
              <a:t>Excessive Capital Investment</a:t>
            </a:r>
          </a:p>
        </p:txBody>
      </p:sp>
      <p:sp>
        <p:nvSpPr>
          <p:cNvPr id="12" name="TextBox 12"/>
          <p:cNvSpPr txBox="1"/>
          <p:nvPr/>
        </p:nvSpPr>
        <p:spPr>
          <a:xfrm>
            <a:off x="1488876" y="2457302"/>
            <a:ext cx="7262217" cy="720838"/>
          </a:xfrm>
          <a:prstGeom prst="rect">
            <a:avLst/>
          </a:prstGeom>
        </p:spPr>
        <p:txBody>
          <a:bodyPr lIns="0" tIns="0" rIns="0" bIns="0" rtlCol="0" anchor="t">
            <a:spAutoFit/>
          </a:bodyPr>
          <a:lstStyle/>
          <a:p>
            <a:pPr algn="l">
              <a:lnSpc>
                <a:spcPts val="2937"/>
              </a:lnSpc>
            </a:pPr>
            <a:r>
              <a:rPr lang="en-US" sz="2400" dirty="0">
                <a:solidFill>
                  <a:srgbClr val="2A2742"/>
                </a:solidFill>
                <a:latin typeface="Arimo"/>
                <a:ea typeface="Arimo"/>
                <a:cs typeface="Arimo"/>
                <a:sym typeface="Arimo"/>
              </a:rPr>
              <a:t>GPS hardware units cost $100-$300 per vehicle, multiplied across entire bus fleets</a:t>
            </a:r>
          </a:p>
        </p:txBody>
      </p:sp>
      <p:grpSp>
        <p:nvGrpSpPr>
          <p:cNvPr id="13" name="Group 13"/>
          <p:cNvGrpSpPr/>
          <p:nvPr/>
        </p:nvGrpSpPr>
        <p:grpSpPr>
          <a:xfrm>
            <a:off x="845088" y="3503410"/>
            <a:ext cx="540841" cy="540841"/>
            <a:chOff x="0" y="0"/>
            <a:chExt cx="721122" cy="721122"/>
          </a:xfrm>
        </p:grpSpPr>
        <p:sp>
          <p:nvSpPr>
            <p:cNvPr id="14" name="Freeform 14"/>
            <p:cNvSpPr/>
            <p:nvPr/>
          </p:nvSpPr>
          <p:spPr>
            <a:xfrm>
              <a:off x="6350" y="6350"/>
              <a:ext cx="708406" cy="708406"/>
            </a:xfrm>
            <a:custGeom>
              <a:avLst/>
              <a:gdLst/>
              <a:ahLst/>
              <a:cxnLst/>
              <a:rect l="l" t="t" r="r" b="b"/>
              <a:pathLst>
                <a:path w="708406" h="708406">
                  <a:moveTo>
                    <a:pt x="0" y="132207"/>
                  </a:moveTo>
                  <a:cubicBezTo>
                    <a:pt x="0" y="59182"/>
                    <a:pt x="59182" y="0"/>
                    <a:pt x="132207" y="0"/>
                  </a:cubicBezTo>
                  <a:lnTo>
                    <a:pt x="576199" y="0"/>
                  </a:lnTo>
                  <a:cubicBezTo>
                    <a:pt x="649224" y="0"/>
                    <a:pt x="708406" y="59182"/>
                    <a:pt x="708406" y="132207"/>
                  </a:cubicBezTo>
                  <a:lnTo>
                    <a:pt x="708406" y="576199"/>
                  </a:lnTo>
                  <a:cubicBezTo>
                    <a:pt x="708406" y="649224"/>
                    <a:pt x="649224" y="708406"/>
                    <a:pt x="576199" y="708406"/>
                  </a:cubicBezTo>
                  <a:lnTo>
                    <a:pt x="132207" y="708406"/>
                  </a:lnTo>
                  <a:cubicBezTo>
                    <a:pt x="59182" y="708406"/>
                    <a:pt x="0" y="649224"/>
                    <a:pt x="0" y="576199"/>
                  </a:cubicBezTo>
                  <a:close/>
                </a:path>
              </a:pathLst>
            </a:custGeom>
            <a:solidFill>
              <a:srgbClr val="E9E6FA"/>
            </a:solidFill>
          </p:spPr>
        </p:sp>
        <p:sp>
          <p:nvSpPr>
            <p:cNvPr id="15" name="Freeform 15"/>
            <p:cNvSpPr/>
            <p:nvPr/>
          </p:nvSpPr>
          <p:spPr>
            <a:xfrm>
              <a:off x="0" y="0"/>
              <a:ext cx="721106" cy="721106"/>
            </a:xfrm>
            <a:custGeom>
              <a:avLst/>
              <a:gdLst/>
              <a:ahLst/>
              <a:cxnLst/>
              <a:rect l="l" t="t" r="r" b="b"/>
              <a:pathLst>
                <a:path w="721106" h="721106">
                  <a:moveTo>
                    <a:pt x="0" y="138557"/>
                  </a:moveTo>
                  <a:cubicBezTo>
                    <a:pt x="0" y="62103"/>
                    <a:pt x="62103" y="0"/>
                    <a:pt x="138557" y="0"/>
                  </a:cubicBezTo>
                  <a:lnTo>
                    <a:pt x="582549" y="0"/>
                  </a:lnTo>
                  <a:lnTo>
                    <a:pt x="582549" y="6350"/>
                  </a:lnTo>
                  <a:lnTo>
                    <a:pt x="582549" y="0"/>
                  </a:lnTo>
                  <a:cubicBezTo>
                    <a:pt x="659130" y="0"/>
                    <a:pt x="721106" y="62103"/>
                    <a:pt x="721106" y="138557"/>
                  </a:cubicBezTo>
                  <a:lnTo>
                    <a:pt x="714756" y="138557"/>
                  </a:lnTo>
                  <a:lnTo>
                    <a:pt x="721106" y="138557"/>
                  </a:lnTo>
                  <a:lnTo>
                    <a:pt x="721106" y="582549"/>
                  </a:lnTo>
                  <a:lnTo>
                    <a:pt x="714756" y="582549"/>
                  </a:lnTo>
                  <a:lnTo>
                    <a:pt x="721106" y="582549"/>
                  </a:lnTo>
                  <a:cubicBezTo>
                    <a:pt x="721106" y="659130"/>
                    <a:pt x="659003" y="721106"/>
                    <a:pt x="582549" y="721106"/>
                  </a:cubicBezTo>
                  <a:lnTo>
                    <a:pt x="582549" y="714756"/>
                  </a:lnTo>
                  <a:lnTo>
                    <a:pt x="582549" y="721106"/>
                  </a:lnTo>
                  <a:lnTo>
                    <a:pt x="138557" y="721106"/>
                  </a:lnTo>
                  <a:lnTo>
                    <a:pt x="138557" y="714756"/>
                  </a:lnTo>
                  <a:lnTo>
                    <a:pt x="138557" y="721106"/>
                  </a:lnTo>
                  <a:cubicBezTo>
                    <a:pt x="62103" y="721106"/>
                    <a:pt x="0" y="659003"/>
                    <a:pt x="0" y="582549"/>
                  </a:cubicBezTo>
                  <a:lnTo>
                    <a:pt x="0" y="138557"/>
                  </a:lnTo>
                  <a:lnTo>
                    <a:pt x="6350" y="138557"/>
                  </a:lnTo>
                  <a:lnTo>
                    <a:pt x="0" y="138557"/>
                  </a:lnTo>
                  <a:moveTo>
                    <a:pt x="12700" y="138557"/>
                  </a:moveTo>
                  <a:lnTo>
                    <a:pt x="12700" y="582549"/>
                  </a:lnTo>
                  <a:lnTo>
                    <a:pt x="6350" y="582549"/>
                  </a:lnTo>
                  <a:lnTo>
                    <a:pt x="12700" y="582549"/>
                  </a:lnTo>
                  <a:cubicBezTo>
                    <a:pt x="12700" y="652145"/>
                    <a:pt x="69088" y="708406"/>
                    <a:pt x="138557" y="708406"/>
                  </a:cubicBezTo>
                  <a:lnTo>
                    <a:pt x="582549" y="708406"/>
                  </a:lnTo>
                  <a:cubicBezTo>
                    <a:pt x="652145" y="708406"/>
                    <a:pt x="708406" y="652018"/>
                    <a:pt x="708406" y="582549"/>
                  </a:cubicBezTo>
                  <a:lnTo>
                    <a:pt x="708406" y="138557"/>
                  </a:lnTo>
                  <a:cubicBezTo>
                    <a:pt x="708406" y="69088"/>
                    <a:pt x="652018" y="12700"/>
                    <a:pt x="582549" y="12700"/>
                  </a:cubicBezTo>
                  <a:lnTo>
                    <a:pt x="138557" y="12700"/>
                  </a:lnTo>
                  <a:lnTo>
                    <a:pt x="138557" y="6350"/>
                  </a:lnTo>
                  <a:lnTo>
                    <a:pt x="138557" y="12700"/>
                  </a:lnTo>
                  <a:cubicBezTo>
                    <a:pt x="69088" y="12700"/>
                    <a:pt x="12700" y="69088"/>
                    <a:pt x="12700" y="138557"/>
                  </a:cubicBezTo>
                  <a:close/>
                </a:path>
              </a:pathLst>
            </a:custGeom>
            <a:solidFill>
              <a:srgbClr val="BDB8DF"/>
            </a:solidFill>
          </p:spPr>
        </p:sp>
      </p:grpSp>
      <p:sp>
        <p:nvSpPr>
          <p:cNvPr id="16" name="TextBox 16"/>
          <p:cNvSpPr txBox="1"/>
          <p:nvPr/>
        </p:nvSpPr>
        <p:spPr>
          <a:xfrm>
            <a:off x="938396" y="3562938"/>
            <a:ext cx="354211" cy="414189"/>
          </a:xfrm>
          <a:prstGeom prst="rect">
            <a:avLst/>
          </a:prstGeom>
        </p:spPr>
        <p:txBody>
          <a:bodyPr lIns="0" tIns="0" rIns="0" bIns="0" rtlCol="0" anchor="t">
            <a:spAutoFit/>
          </a:bodyPr>
          <a:lstStyle/>
          <a:p>
            <a:pPr algn="ctr">
              <a:lnSpc>
                <a:spcPts val="2750"/>
              </a:lnSpc>
            </a:pPr>
            <a:r>
              <a:rPr lang="en-US" sz="2750" b="1" dirty="0">
                <a:solidFill>
                  <a:srgbClr val="2A2742"/>
                </a:solidFill>
                <a:latin typeface="Arimo Bold"/>
                <a:ea typeface="Arimo Bold"/>
                <a:cs typeface="Arimo Bold"/>
                <a:sym typeface="Arimo Bold"/>
              </a:rPr>
              <a:t>2</a:t>
            </a:r>
          </a:p>
        </p:txBody>
      </p:sp>
      <p:sp>
        <p:nvSpPr>
          <p:cNvPr id="17" name="TextBox 17"/>
          <p:cNvSpPr txBox="1"/>
          <p:nvPr/>
        </p:nvSpPr>
        <p:spPr>
          <a:xfrm>
            <a:off x="1567783" y="3476229"/>
            <a:ext cx="4552652" cy="743793"/>
          </a:xfrm>
          <a:prstGeom prst="rect">
            <a:avLst/>
          </a:prstGeom>
        </p:spPr>
        <p:txBody>
          <a:bodyPr lIns="0" tIns="0" rIns="0" bIns="0" rtlCol="0" anchor="t">
            <a:spAutoFit/>
          </a:bodyPr>
          <a:lstStyle/>
          <a:p>
            <a:pPr algn="l">
              <a:lnSpc>
                <a:spcPts val="2875"/>
              </a:lnSpc>
            </a:pPr>
            <a:r>
              <a:rPr lang="en-US" sz="2800" b="1" dirty="0">
                <a:solidFill>
                  <a:srgbClr val="2A2742"/>
                </a:solidFill>
                <a:latin typeface="Arimo Bold"/>
                <a:ea typeface="Arimo Bold"/>
                <a:cs typeface="Arimo Bold"/>
                <a:sym typeface="Arimo Bold"/>
              </a:rPr>
              <a:t>Recurring Maintenance Expenses</a:t>
            </a:r>
          </a:p>
        </p:txBody>
      </p:sp>
      <p:sp>
        <p:nvSpPr>
          <p:cNvPr id="18" name="TextBox 18"/>
          <p:cNvSpPr txBox="1"/>
          <p:nvPr/>
        </p:nvSpPr>
        <p:spPr>
          <a:xfrm>
            <a:off x="1482476" y="4408413"/>
            <a:ext cx="7262217" cy="720838"/>
          </a:xfrm>
          <a:prstGeom prst="rect">
            <a:avLst/>
          </a:prstGeom>
        </p:spPr>
        <p:txBody>
          <a:bodyPr lIns="0" tIns="0" rIns="0" bIns="0" rtlCol="0" anchor="t">
            <a:spAutoFit/>
          </a:bodyPr>
          <a:lstStyle/>
          <a:p>
            <a:pPr algn="l">
              <a:lnSpc>
                <a:spcPts val="2937"/>
              </a:lnSpc>
            </a:pPr>
            <a:r>
              <a:rPr lang="en-US" sz="2400" dirty="0">
                <a:solidFill>
                  <a:srgbClr val="2A2742"/>
                </a:solidFill>
                <a:latin typeface="Arimo"/>
                <a:ea typeface="Arimo"/>
                <a:cs typeface="Arimo"/>
                <a:sym typeface="Arimo"/>
              </a:rPr>
              <a:t>Device failures, battery replacements, and technical support drive up operational costs</a:t>
            </a:r>
          </a:p>
        </p:txBody>
      </p:sp>
      <p:grpSp>
        <p:nvGrpSpPr>
          <p:cNvPr id="19" name="Group 19"/>
          <p:cNvGrpSpPr/>
          <p:nvPr/>
        </p:nvGrpSpPr>
        <p:grpSpPr>
          <a:xfrm>
            <a:off x="844169" y="5331136"/>
            <a:ext cx="540841" cy="540841"/>
            <a:chOff x="0" y="0"/>
            <a:chExt cx="721122" cy="721122"/>
          </a:xfrm>
        </p:grpSpPr>
        <p:sp>
          <p:nvSpPr>
            <p:cNvPr id="20" name="Freeform 20"/>
            <p:cNvSpPr/>
            <p:nvPr/>
          </p:nvSpPr>
          <p:spPr>
            <a:xfrm>
              <a:off x="6350" y="6350"/>
              <a:ext cx="708406" cy="708406"/>
            </a:xfrm>
            <a:custGeom>
              <a:avLst/>
              <a:gdLst/>
              <a:ahLst/>
              <a:cxnLst/>
              <a:rect l="l" t="t" r="r" b="b"/>
              <a:pathLst>
                <a:path w="708406" h="708406">
                  <a:moveTo>
                    <a:pt x="0" y="132207"/>
                  </a:moveTo>
                  <a:cubicBezTo>
                    <a:pt x="0" y="59182"/>
                    <a:pt x="59182" y="0"/>
                    <a:pt x="132207" y="0"/>
                  </a:cubicBezTo>
                  <a:lnTo>
                    <a:pt x="576199" y="0"/>
                  </a:lnTo>
                  <a:cubicBezTo>
                    <a:pt x="649224" y="0"/>
                    <a:pt x="708406" y="59182"/>
                    <a:pt x="708406" y="132207"/>
                  </a:cubicBezTo>
                  <a:lnTo>
                    <a:pt x="708406" y="576199"/>
                  </a:lnTo>
                  <a:cubicBezTo>
                    <a:pt x="708406" y="649224"/>
                    <a:pt x="649224" y="708406"/>
                    <a:pt x="576199" y="708406"/>
                  </a:cubicBezTo>
                  <a:lnTo>
                    <a:pt x="132207" y="708406"/>
                  </a:lnTo>
                  <a:cubicBezTo>
                    <a:pt x="59182" y="708406"/>
                    <a:pt x="0" y="649224"/>
                    <a:pt x="0" y="576199"/>
                  </a:cubicBezTo>
                  <a:close/>
                </a:path>
              </a:pathLst>
            </a:custGeom>
            <a:solidFill>
              <a:srgbClr val="E9E6FA"/>
            </a:solidFill>
          </p:spPr>
        </p:sp>
        <p:sp>
          <p:nvSpPr>
            <p:cNvPr id="21" name="Freeform 21"/>
            <p:cNvSpPr/>
            <p:nvPr/>
          </p:nvSpPr>
          <p:spPr>
            <a:xfrm>
              <a:off x="0" y="0"/>
              <a:ext cx="721106" cy="721106"/>
            </a:xfrm>
            <a:custGeom>
              <a:avLst/>
              <a:gdLst/>
              <a:ahLst/>
              <a:cxnLst/>
              <a:rect l="l" t="t" r="r" b="b"/>
              <a:pathLst>
                <a:path w="721106" h="721106">
                  <a:moveTo>
                    <a:pt x="0" y="138557"/>
                  </a:moveTo>
                  <a:cubicBezTo>
                    <a:pt x="0" y="62103"/>
                    <a:pt x="62103" y="0"/>
                    <a:pt x="138557" y="0"/>
                  </a:cubicBezTo>
                  <a:lnTo>
                    <a:pt x="582549" y="0"/>
                  </a:lnTo>
                  <a:lnTo>
                    <a:pt x="582549" y="6350"/>
                  </a:lnTo>
                  <a:lnTo>
                    <a:pt x="582549" y="0"/>
                  </a:lnTo>
                  <a:cubicBezTo>
                    <a:pt x="659130" y="0"/>
                    <a:pt x="721106" y="62103"/>
                    <a:pt x="721106" y="138557"/>
                  </a:cubicBezTo>
                  <a:lnTo>
                    <a:pt x="714756" y="138557"/>
                  </a:lnTo>
                  <a:lnTo>
                    <a:pt x="721106" y="138557"/>
                  </a:lnTo>
                  <a:lnTo>
                    <a:pt x="721106" y="582549"/>
                  </a:lnTo>
                  <a:lnTo>
                    <a:pt x="714756" y="582549"/>
                  </a:lnTo>
                  <a:lnTo>
                    <a:pt x="721106" y="582549"/>
                  </a:lnTo>
                  <a:cubicBezTo>
                    <a:pt x="721106" y="659130"/>
                    <a:pt x="659003" y="721106"/>
                    <a:pt x="582549" y="721106"/>
                  </a:cubicBezTo>
                  <a:lnTo>
                    <a:pt x="582549" y="714756"/>
                  </a:lnTo>
                  <a:lnTo>
                    <a:pt x="582549" y="721106"/>
                  </a:lnTo>
                  <a:lnTo>
                    <a:pt x="138557" y="721106"/>
                  </a:lnTo>
                  <a:lnTo>
                    <a:pt x="138557" y="714756"/>
                  </a:lnTo>
                  <a:lnTo>
                    <a:pt x="138557" y="721106"/>
                  </a:lnTo>
                  <a:cubicBezTo>
                    <a:pt x="62103" y="721106"/>
                    <a:pt x="0" y="659003"/>
                    <a:pt x="0" y="582549"/>
                  </a:cubicBezTo>
                  <a:lnTo>
                    <a:pt x="0" y="138557"/>
                  </a:lnTo>
                  <a:lnTo>
                    <a:pt x="6350" y="138557"/>
                  </a:lnTo>
                  <a:lnTo>
                    <a:pt x="0" y="138557"/>
                  </a:lnTo>
                  <a:moveTo>
                    <a:pt x="12700" y="138557"/>
                  </a:moveTo>
                  <a:lnTo>
                    <a:pt x="12700" y="582549"/>
                  </a:lnTo>
                  <a:lnTo>
                    <a:pt x="6350" y="582549"/>
                  </a:lnTo>
                  <a:lnTo>
                    <a:pt x="12700" y="582549"/>
                  </a:lnTo>
                  <a:cubicBezTo>
                    <a:pt x="12700" y="652145"/>
                    <a:pt x="69088" y="708406"/>
                    <a:pt x="138557" y="708406"/>
                  </a:cubicBezTo>
                  <a:lnTo>
                    <a:pt x="582549" y="708406"/>
                  </a:lnTo>
                  <a:cubicBezTo>
                    <a:pt x="652145" y="708406"/>
                    <a:pt x="708406" y="652018"/>
                    <a:pt x="708406" y="582549"/>
                  </a:cubicBezTo>
                  <a:lnTo>
                    <a:pt x="708406" y="138557"/>
                  </a:lnTo>
                  <a:cubicBezTo>
                    <a:pt x="708406" y="69088"/>
                    <a:pt x="652018" y="12700"/>
                    <a:pt x="582549" y="12700"/>
                  </a:cubicBezTo>
                  <a:lnTo>
                    <a:pt x="138557" y="12700"/>
                  </a:lnTo>
                  <a:lnTo>
                    <a:pt x="138557" y="6350"/>
                  </a:lnTo>
                  <a:lnTo>
                    <a:pt x="138557" y="12700"/>
                  </a:lnTo>
                  <a:cubicBezTo>
                    <a:pt x="69088" y="12700"/>
                    <a:pt x="12700" y="69088"/>
                    <a:pt x="12700" y="138557"/>
                  </a:cubicBezTo>
                  <a:close/>
                </a:path>
              </a:pathLst>
            </a:custGeom>
            <a:solidFill>
              <a:srgbClr val="BDB8DF"/>
            </a:solidFill>
          </p:spPr>
        </p:sp>
      </p:grpSp>
      <p:sp>
        <p:nvSpPr>
          <p:cNvPr id="22" name="TextBox 22"/>
          <p:cNvSpPr txBox="1"/>
          <p:nvPr/>
        </p:nvSpPr>
        <p:spPr>
          <a:xfrm>
            <a:off x="937477" y="5537011"/>
            <a:ext cx="354211" cy="414189"/>
          </a:xfrm>
          <a:prstGeom prst="rect">
            <a:avLst/>
          </a:prstGeom>
        </p:spPr>
        <p:txBody>
          <a:bodyPr lIns="0" tIns="0" rIns="0" bIns="0" rtlCol="0" anchor="t">
            <a:spAutoFit/>
          </a:bodyPr>
          <a:lstStyle/>
          <a:p>
            <a:pPr algn="ctr">
              <a:lnSpc>
                <a:spcPts val="2750"/>
              </a:lnSpc>
            </a:pPr>
            <a:r>
              <a:rPr lang="en-US" sz="2750" b="1" dirty="0">
                <a:solidFill>
                  <a:srgbClr val="2A2742"/>
                </a:solidFill>
                <a:latin typeface="Arimo Bold"/>
                <a:ea typeface="Arimo Bold"/>
                <a:cs typeface="Arimo Bold"/>
                <a:sym typeface="Arimo Bold"/>
              </a:rPr>
              <a:t>3</a:t>
            </a:r>
          </a:p>
        </p:txBody>
      </p:sp>
      <p:sp>
        <p:nvSpPr>
          <p:cNvPr id="23" name="TextBox 23"/>
          <p:cNvSpPr txBox="1"/>
          <p:nvPr/>
        </p:nvSpPr>
        <p:spPr>
          <a:xfrm>
            <a:off x="1573833" y="5299794"/>
            <a:ext cx="3655814" cy="743793"/>
          </a:xfrm>
          <a:prstGeom prst="rect">
            <a:avLst/>
          </a:prstGeom>
        </p:spPr>
        <p:txBody>
          <a:bodyPr lIns="0" tIns="0" rIns="0" bIns="0" rtlCol="0" anchor="t">
            <a:spAutoFit/>
          </a:bodyPr>
          <a:lstStyle/>
          <a:p>
            <a:pPr algn="l">
              <a:lnSpc>
                <a:spcPts val="2875"/>
              </a:lnSpc>
            </a:pPr>
            <a:r>
              <a:rPr lang="en-US" sz="2800" b="1" dirty="0">
                <a:solidFill>
                  <a:srgbClr val="2A2742"/>
                </a:solidFill>
                <a:latin typeface="Arimo Bold"/>
                <a:ea typeface="Arimo Bold"/>
                <a:cs typeface="Arimo Bold"/>
                <a:sym typeface="Arimo Bold"/>
              </a:rPr>
              <a:t>Absence of Authentication</a:t>
            </a:r>
          </a:p>
        </p:txBody>
      </p:sp>
      <p:sp>
        <p:nvSpPr>
          <p:cNvPr id="24" name="TextBox 24"/>
          <p:cNvSpPr txBox="1"/>
          <p:nvPr/>
        </p:nvSpPr>
        <p:spPr>
          <a:xfrm>
            <a:off x="1482475" y="6227262"/>
            <a:ext cx="7262217" cy="720838"/>
          </a:xfrm>
          <a:prstGeom prst="rect">
            <a:avLst/>
          </a:prstGeom>
        </p:spPr>
        <p:txBody>
          <a:bodyPr lIns="0" tIns="0" rIns="0" bIns="0" rtlCol="0" anchor="t">
            <a:spAutoFit/>
          </a:bodyPr>
          <a:lstStyle/>
          <a:p>
            <a:pPr algn="l">
              <a:lnSpc>
                <a:spcPts val="2937"/>
              </a:lnSpc>
            </a:pPr>
            <a:r>
              <a:rPr lang="en-US" sz="2400" dirty="0">
                <a:solidFill>
                  <a:srgbClr val="2A2742"/>
                </a:solidFill>
                <a:latin typeface="Arimo"/>
                <a:ea typeface="Arimo"/>
                <a:cs typeface="Arimo"/>
                <a:sym typeface="Arimo"/>
              </a:rPr>
              <a:t>No verification system to ensure only authorized drivers operate tracked vehicles</a:t>
            </a:r>
          </a:p>
        </p:txBody>
      </p:sp>
      <p:grpSp>
        <p:nvGrpSpPr>
          <p:cNvPr id="25" name="Group 25"/>
          <p:cNvGrpSpPr/>
          <p:nvPr/>
        </p:nvGrpSpPr>
        <p:grpSpPr>
          <a:xfrm>
            <a:off x="844161" y="7412980"/>
            <a:ext cx="540841" cy="540841"/>
            <a:chOff x="0" y="0"/>
            <a:chExt cx="721122" cy="721122"/>
          </a:xfrm>
        </p:grpSpPr>
        <p:sp>
          <p:nvSpPr>
            <p:cNvPr id="26" name="Freeform 26"/>
            <p:cNvSpPr/>
            <p:nvPr/>
          </p:nvSpPr>
          <p:spPr>
            <a:xfrm>
              <a:off x="6350" y="6350"/>
              <a:ext cx="708406" cy="708406"/>
            </a:xfrm>
            <a:custGeom>
              <a:avLst/>
              <a:gdLst/>
              <a:ahLst/>
              <a:cxnLst/>
              <a:rect l="l" t="t" r="r" b="b"/>
              <a:pathLst>
                <a:path w="708406" h="708406">
                  <a:moveTo>
                    <a:pt x="0" y="132207"/>
                  </a:moveTo>
                  <a:cubicBezTo>
                    <a:pt x="0" y="59182"/>
                    <a:pt x="59182" y="0"/>
                    <a:pt x="132207" y="0"/>
                  </a:cubicBezTo>
                  <a:lnTo>
                    <a:pt x="576199" y="0"/>
                  </a:lnTo>
                  <a:cubicBezTo>
                    <a:pt x="649224" y="0"/>
                    <a:pt x="708406" y="59182"/>
                    <a:pt x="708406" y="132207"/>
                  </a:cubicBezTo>
                  <a:lnTo>
                    <a:pt x="708406" y="576199"/>
                  </a:lnTo>
                  <a:cubicBezTo>
                    <a:pt x="708406" y="649224"/>
                    <a:pt x="649224" y="708406"/>
                    <a:pt x="576199" y="708406"/>
                  </a:cubicBezTo>
                  <a:lnTo>
                    <a:pt x="132207" y="708406"/>
                  </a:lnTo>
                  <a:cubicBezTo>
                    <a:pt x="59182" y="708406"/>
                    <a:pt x="0" y="649224"/>
                    <a:pt x="0" y="576199"/>
                  </a:cubicBezTo>
                  <a:close/>
                </a:path>
              </a:pathLst>
            </a:custGeom>
            <a:solidFill>
              <a:srgbClr val="E9E6FA"/>
            </a:solidFill>
          </p:spPr>
        </p:sp>
        <p:sp>
          <p:nvSpPr>
            <p:cNvPr id="27" name="Freeform 27"/>
            <p:cNvSpPr/>
            <p:nvPr/>
          </p:nvSpPr>
          <p:spPr>
            <a:xfrm>
              <a:off x="0" y="0"/>
              <a:ext cx="721106" cy="721106"/>
            </a:xfrm>
            <a:custGeom>
              <a:avLst/>
              <a:gdLst/>
              <a:ahLst/>
              <a:cxnLst/>
              <a:rect l="l" t="t" r="r" b="b"/>
              <a:pathLst>
                <a:path w="721106" h="721106">
                  <a:moveTo>
                    <a:pt x="0" y="138557"/>
                  </a:moveTo>
                  <a:cubicBezTo>
                    <a:pt x="0" y="62103"/>
                    <a:pt x="62103" y="0"/>
                    <a:pt x="138557" y="0"/>
                  </a:cubicBezTo>
                  <a:lnTo>
                    <a:pt x="582549" y="0"/>
                  </a:lnTo>
                  <a:lnTo>
                    <a:pt x="582549" y="6350"/>
                  </a:lnTo>
                  <a:lnTo>
                    <a:pt x="582549" y="0"/>
                  </a:lnTo>
                  <a:cubicBezTo>
                    <a:pt x="659130" y="0"/>
                    <a:pt x="721106" y="62103"/>
                    <a:pt x="721106" y="138557"/>
                  </a:cubicBezTo>
                  <a:lnTo>
                    <a:pt x="714756" y="138557"/>
                  </a:lnTo>
                  <a:lnTo>
                    <a:pt x="721106" y="138557"/>
                  </a:lnTo>
                  <a:lnTo>
                    <a:pt x="721106" y="582549"/>
                  </a:lnTo>
                  <a:lnTo>
                    <a:pt x="714756" y="582549"/>
                  </a:lnTo>
                  <a:lnTo>
                    <a:pt x="721106" y="582549"/>
                  </a:lnTo>
                  <a:cubicBezTo>
                    <a:pt x="721106" y="659130"/>
                    <a:pt x="659003" y="721106"/>
                    <a:pt x="582549" y="721106"/>
                  </a:cubicBezTo>
                  <a:lnTo>
                    <a:pt x="582549" y="714756"/>
                  </a:lnTo>
                  <a:lnTo>
                    <a:pt x="582549" y="721106"/>
                  </a:lnTo>
                  <a:lnTo>
                    <a:pt x="138557" y="721106"/>
                  </a:lnTo>
                  <a:lnTo>
                    <a:pt x="138557" y="714756"/>
                  </a:lnTo>
                  <a:lnTo>
                    <a:pt x="138557" y="721106"/>
                  </a:lnTo>
                  <a:cubicBezTo>
                    <a:pt x="62103" y="721106"/>
                    <a:pt x="0" y="659003"/>
                    <a:pt x="0" y="582549"/>
                  </a:cubicBezTo>
                  <a:lnTo>
                    <a:pt x="0" y="138557"/>
                  </a:lnTo>
                  <a:lnTo>
                    <a:pt x="6350" y="138557"/>
                  </a:lnTo>
                  <a:lnTo>
                    <a:pt x="0" y="138557"/>
                  </a:lnTo>
                  <a:moveTo>
                    <a:pt x="12700" y="138557"/>
                  </a:moveTo>
                  <a:lnTo>
                    <a:pt x="12700" y="582549"/>
                  </a:lnTo>
                  <a:lnTo>
                    <a:pt x="6350" y="582549"/>
                  </a:lnTo>
                  <a:lnTo>
                    <a:pt x="12700" y="582549"/>
                  </a:lnTo>
                  <a:cubicBezTo>
                    <a:pt x="12700" y="652145"/>
                    <a:pt x="69088" y="708406"/>
                    <a:pt x="138557" y="708406"/>
                  </a:cubicBezTo>
                  <a:lnTo>
                    <a:pt x="582549" y="708406"/>
                  </a:lnTo>
                  <a:cubicBezTo>
                    <a:pt x="652145" y="708406"/>
                    <a:pt x="708406" y="652018"/>
                    <a:pt x="708406" y="582549"/>
                  </a:cubicBezTo>
                  <a:lnTo>
                    <a:pt x="708406" y="138557"/>
                  </a:lnTo>
                  <a:cubicBezTo>
                    <a:pt x="708406" y="69088"/>
                    <a:pt x="652018" y="12700"/>
                    <a:pt x="582549" y="12700"/>
                  </a:cubicBezTo>
                  <a:lnTo>
                    <a:pt x="138557" y="12700"/>
                  </a:lnTo>
                  <a:lnTo>
                    <a:pt x="138557" y="6350"/>
                  </a:lnTo>
                  <a:lnTo>
                    <a:pt x="138557" y="12700"/>
                  </a:lnTo>
                  <a:cubicBezTo>
                    <a:pt x="69088" y="12700"/>
                    <a:pt x="12700" y="69088"/>
                    <a:pt x="12700" y="138557"/>
                  </a:cubicBezTo>
                  <a:close/>
                </a:path>
              </a:pathLst>
            </a:custGeom>
            <a:solidFill>
              <a:srgbClr val="BDB8DF"/>
            </a:solidFill>
          </p:spPr>
        </p:sp>
      </p:grpSp>
      <p:sp>
        <p:nvSpPr>
          <p:cNvPr id="28" name="TextBox 28"/>
          <p:cNvSpPr txBox="1"/>
          <p:nvPr/>
        </p:nvSpPr>
        <p:spPr>
          <a:xfrm>
            <a:off x="937469" y="7531299"/>
            <a:ext cx="354211" cy="414189"/>
          </a:xfrm>
          <a:prstGeom prst="rect">
            <a:avLst/>
          </a:prstGeom>
        </p:spPr>
        <p:txBody>
          <a:bodyPr lIns="0" tIns="0" rIns="0" bIns="0" rtlCol="0" anchor="t">
            <a:spAutoFit/>
          </a:bodyPr>
          <a:lstStyle/>
          <a:p>
            <a:pPr algn="ctr">
              <a:lnSpc>
                <a:spcPts val="2750"/>
              </a:lnSpc>
            </a:pPr>
            <a:r>
              <a:rPr lang="en-US" sz="2750" b="1" dirty="0">
                <a:solidFill>
                  <a:srgbClr val="2A2742"/>
                </a:solidFill>
                <a:latin typeface="Arimo Bold"/>
                <a:ea typeface="Arimo Bold"/>
                <a:cs typeface="Arimo Bold"/>
                <a:sym typeface="Arimo Bold"/>
              </a:rPr>
              <a:t>4</a:t>
            </a:r>
          </a:p>
        </p:txBody>
      </p:sp>
      <p:sp>
        <p:nvSpPr>
          <p:cNvPr id="29" name="TextBox 29"/>
          <p:cNvSpPr txBox="1"/>
          <p:nvPr/>
        </p:nvSpPr>
        <p:spPr>
          <a:xfrm>
            <a:off x="1581110" y="7311497"/>
            <a:ext cx="3423494" cy="743793"/>
          </a:xfrm>
          <a:prstGeom prst="rect">
            <a:avLst/>
          </a:prstGeom>
        </p:spPr>
        <p:txBody>
          <a:bodyPr lIns="0" tIns="0" rIns="0" bIns="0" rtlCol="0" anchor="t">
            <a:spAutoFit/>
          </a:bodyPr>
          <a:lstStyle/>
          <a:p>
            <a:pPr algn="l">
              <a:lnSpc>
                <a:spcPts val="2875"/>
              </a:lnSpc>
            </a:pPr>
            <a:r>
              <a:rPr lang="en-US" sz="2800" b="1" dirty="0">
                <a:solidFill>
                  <a:srgbClr val="2A2742"/>
                </a:solidFill>
                <a:latin typeface="Arimo Bold"/>
                <a:ea typeface="Arimo Bold"/>
                <a:cs typeface="Arimo Bold"/>
                <a:sym typeface="Arimo Bold"/>
              </a:rPr>
              <a:t>Static Data Presentation</a:t>
            </a:r>
          </a:p>
        </p:txBody>
      </p:sp>
      <p:sp>
        <p:nvSpPr>
          <p:cNvPr id="30" name="TextBox 30"/>
          <p:cNvSpPr txBox="1"/>
          <p:nvPr/>
        </p:nvSpPr>
        <p:spPr>
          <a:xfrm>
            <a:off x="1567783" y="8207153"/>
            <a:ext cx="7262217" cy="720838"/>
          </a:xfrm>
          <a:prstGeom prst="rect">
            <a:avLst/>
          </a:prstGeom>
        </p:spPr>
        <p:txBody>
          <a:bodyPr lIns="0" tIns="0" rIns="0" bIns="0" rtlCol="0" anchor="t">
            <a:spAutoFit/>
          </a:bodyPr>
          <a:lstStyle/>
          <a:p>
            <a:pPr algn="l">
              <a:lnSpc>
                <a:spcPts val="2937"/>
              </a:lnSpc>
            </a:pPr>
            <a:r>
              <a:rPr lang="en-US" sz="2400" dirty="0">
                <a:solidFill>
                  <a:srgbClr val="2A2742"/>
                </a:solidFill>
                <a:latin typeface="Arimo"/>
                <a:ea typeface="Arimo"/>
                <a:cs typeface="Arimo"/>
                <a:sym typeface="Arimo"/>
              </a:rPr>
              <a:t>Shows current location without intelligent predictions or delay analysis</a:t>
            </a:r>
          </a:p>
        </p:txBody>
      </p:sp>
      <p:grpSp>
        <p:nvGrpSpPr>
          <p:cNvPr id="31" name="Group 31"/>
          <p:cNvGrpSpPr>
            <a:grpSpLocks noChangeAspect="1"/>
          </p:cNvGrpSpPr>
          <p:nvPr/>
        </p:nvGrpSpPr>
        <p:grpSpPr>
          <a:xfrm>
            <a:off x="9441507" y="2007096"/>
            <a:ext cx="8029575" cy="8029575"/>
            <a:chOff x="0" y="0"/>
            <a:chExt cx="10706100" cy="10706100"/>
          </a:xfrm>
        </p:grpSpPr>
        <p:sp>
          <p:nvSpPr>
            <p:cNvPr id="32" name="Freeform 32" descr="preencoded.png"/>
            <p:cNvSpPr/>
            <p:nvPr/>
          </p:nvSpPr>
          <p:spPr>
            <a:xfrm>
              <a:off x="0" y="0"/>
              <a:ext cx="10706100" cy="10706100"/>
            </a:xfrm>
            <a:custGeom>
              <a:avLst/>
              <a:gdLst/>
              <a:ahLst/>
              <a:cxnLst/>
              <a:rect l="l" t="t" r="r" b="b"/>
              <a:pathLst>
                <a:path w="10706100" h="10706100">
                  <a:moveTo>
                    <a:pt x="0" y="0"/>
                  </a:moveTo>
                  <a:lnTo>
                    <a:pt x="10706100" y="0"/>
                  </a:lnTo>
                  <a:lnTo>
                    <a:pt x="10706100" y="10706100"/>
                  </a:lnTo>
                  <a:lnTo>
                    <a:pt x="0" y="10706100"/>
                  </a:lnTo>
                  <a:lnTo>
                    <a:pt x="0" y="0"/>
                  </a:lnTo>
                  <a:close/>
                </a:path>
              </a:pathLst>
            </a:custGeom>
            <a:blipFill>
              <a:blip r:embed="rId4"/>
              <a:stretch>
                <a:fillRect/>
              </a:stretch>
            </a:blipFill>
          </p:spPr>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13382"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6" name="Group 6"/>
          <p:cNvGrpSpPr>
            <a:grpSpLocks noChangeAspect="1"/>
          </p:cNvGrpSpPr>
          <p:nvPr/>
        </p:nvGrpSpPr>
        <p:grpSpPr>
          <a:xfrm>
            <a:off x="16049019" y="9686925"/>
            <a:ext cx="2153256" cy="514350"/>
            <a:chOff x="0" y="0"/>
            <a:chExt cx="2871008" cy="685800"/>
          </a:xfrm>
        </p:grpSpPr>
        <p:sp>
          <p:nvSpPr>
            <p:cNvPr id="7" name="Freeform 7" descr="preencoded.png">
              <a:hlinkClick r:id="rId4"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5"/>
              <a:stretch>
                <a:fillRect r="-1"/>
              </a:stretch>
            </a:blipFill>
          </p:spPr>
        </p:sp>
      </p:grpSp>
      <p:grpSp>
        <p:nvGrpSpPr>
          <p:cNvPr id="8" name="Group 8"/>
          <p:cNvGrpSpPr>
            <a:grpSpLocks noChangeAspect="1"/>
          </p:cNvGrpSpPr>
          <p:nvPr/>
        </p:nvGrpSpPr>
        <p:grpSpPr>
          <a:xfrm>
            <a:off x="11430000" y="0"/>
            <a:ext cx="6858000" cy="10287000"/>
            <a:chOff x="0" y="0"/>
            <a:chExt cx="9144000" cy="13716000"/>
          </a:xfrm>
        </p:grpSpPr>
        <p:sp>
          <p:nvSpPr>
            <p:cNvPr id="9" name="Freeform 9"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6"/>
              <a:stretch>
                <a:fillRect/>
              </a:stretch>
            </a:blipFill>
          </p:spPr>
        </p:sp>
      </p:grpSp>
      <p:sp>
        <p:nvSpPr>
          <p:cNvPr id="10" name="TextBox 10"/>
          <p:cNvSpPr txBox="1"/>
          <p:nvPr/>
        </p:nvSpPr>
        <p:spPr>
          <a:xfrm>
            <a:off x="892820" y="429964"/>
            <a:ext cx="9009310" cy="844897"/>
          </a:xfrm>
          <a:prstGeom prst="rect">
            <a:avLst/>
          </a:prstGeom>
        </p:spPr>
        <p:txBody>
          <a:bodyPr lIns="0" tIns="0" rIns="0" bIns="0" rtlCol="0" anchor="t">
            <a:spAutoFit/>
          </a:bodyPr>
          <a:lstStyle/>
          <a:p>
            <a:pPr algn="l">
              <a:lnSpc>
                <a:spcPts val="6249"/>
              </a:lnSpc>
            </a:pPr>
            <a:r>
              <a:rPr lang="en-US" sz="4999" b="1" dirty="0">
                <a:solidFill>
                  <a:srgbClr val="231971"/>
                </a:solidFill>
                <a:latin typeface="Arimo Bold"/>
                <a:ea typeface="Arimo Bold"/>
                <a:cs typeface="Arimo Bold"/>
                <a:sym typeface="Arimo Bold"/>
              </a:rPr>
              <a:t>Proposed System Architecture</a:t>
            </a:r>
          </a:p>
        </p:txBody>
      </p:sp>
      <p:grpSp>
        <p:nvGrpSpPr>
          <p:cNvPr id="11" name="Group 11"/>
          <p:cNvGrpSpPr>
            <a:grpSpLocks noChangeAspect="1"/>
          </p:cNvGrpSpPr>
          <p:nvPr/>
        </p:nvGrpSpPr>
        <p:grpSpPr>
          <a:xfrm>
            <a:off x="892820" y="2151161"/>
            <a:ext cx="1275606" cy="1877914"/>
            <a:chOff x="0" y="0"/>
            <a:chExt cx="1700808" cy="2503885"/>
          </a:xfrm>
        </p:grpSpPr>
        <p:sp>
          <p:nvSpPr>
            <p:cNvPr id="12" name="Freeform 12" descr="preencoded.png"/>
            <p:cNvSpPr/>
            <p:nvPr/>
          </p:nvSpPr>
          <p:spPr>
            <a:xfrm>
              <a:off x="0" y="0"/>
              <a:ext cx="1700784" cy="2503932"/>
            </a:xfrm>
            <a:custGeom>
              <a:avLst/>
              <a:gdLst/>
              <a:ahLst/>
              <a:cxnLst/>
              <a:rect l="l" t="t" r="r" b="b"/>
              <a:pathLst>
                <a:path w="1700784" h="2503932">
                  <a:moveTo>
                    <a:pt x="0" y="0"/>
                  </a:moveTo>
                  <a:lnTo>
                    <a:pt x="1700784" y="0"/>
                  </a:lnTo>
                  <a:lnTo>
                    <a:pt x="1700784" y="2503932"/>
                  </a:lnTo>
                  <a:lnTo>
                    <a:pt x="0" y="2503932"/>
                  </a:lnTo>
                  <a:lnTo>
                    <a:pt x="0" y="0"/>
                  </a:lnTo>
                  <a:close/>
                </a:path>
              </a:pathLst>
            </a:custGeom>
            <a:blipFill>
              <a:blip r:embed="rId7"/>
              <a:stretch>
                <a:fillRect l="-68" r="-70" b="1"/>
              </a:stretch>
            </a:blipFill>
          </p:spPr>
        </p:sp>
      </p:grpSp>
      <p:sp>
        <p:nvSpPr>
          <p:cNvPr id="13" name="TextBox 13"/>
          <p:cNvSpPr txBox="1"/>
          <p:nvPr/>
        </p:nvSpPr>
        <p:spPr>
          <a:xfrm>
            <a:off x="2328119" y="2151161"/>
            <a:ext cx="3284488" cy="795089"/>
          </a:xfrm>
          <a:prstGeom prst="rect">
            <a:avLst/>
          </a:prstGeom>
        </p:spPr>
        <p:txBody>
          <a:bodyPr lIns="0" tIns="0" rIns="0" bIns="0" rtlCol="0" anchor="t">
            <a:spAutoFit/>
          </a:bodyPr>
          <a:lstStyle/>
          <a:p>
            <a:pPr algn="l">
              <a:lnSpc>
                <a:spcPts val="3124"/>
              </a:lnSpc>
            </a:pPr>
            <a:r>
              <a:rPr lang="en-US" sz="2800" b="1" dirty="0">
                <a:solidFill>
                  <a:srgbClr val="2A2742"/>
                </a:solidFill>
                <a:latin typeface="Arimo Bold"/>
                <a:ea typeface="Arimo Bold"/>
                <a:cs typeface="Arimo Bold"/>
                <a:sym typeface="Arimo Bold"/>
              </a:rPr>
              <a:t>Biometric Verification</a:t>
            </a:r>
          </a:p>
        </p:txBody>
      </p:sp>
      <p:sp>
        <p:nvSpPr>
          <p:cNvPr id="14" name="TextBox 14"/>
          <p:cNvSpPr txBox="1"/>
          <p:nvPr/>
        </p:nvSpPr>
        <p:spPr>
          <a:xfrm>
            <a:off x="2328119" y="2965664"/>
            <a:ext cx="8113662" cy="788164"/>
          </a:xfrm>
          <a:prstGeom prst="rect">
            <a:avLst/>
          </a:prstGeom>
        </p:spPr>
        <p:txBody>
          <a:bodyPr lIns="0" tIns="0" rIns="0" bIns="0" rtlCol="0" anchor="t">
            <a:spAutoFit/>
          </a:bodyPr>
          <a:lstStyle/>
          <a:p>
            <a:pPr algn="l">
              <a:lnSpc>
                <a:spcPts val="3187"/>
              </a:lnSpc>
            </a:pPr>
            <a:r>
              <a:rPr lang="en-US" sz="2400" dirty="0">
                <a:solidFill>
                  <a:srgbClr val="2A2742"/>
                </a:solidFill>
                <a:latin typeface="Arimo"/>
                <a:ea typeface="Arimo"/>
                <a:cs typeface="Arimo"/>
                <a:sym typeface="Arimo"/>
              </a:rPr>
              <a:t>Driver authenticates via fingerprint before accessing tracking functionality</a:t>
            </a:r>
          </a:p>
        </p:txBody>
      </p:sp>
      <p:grpSp>
        <p:nvGrpSpPr>
          <p:cNvPr id="15" name="Group 15"/>
          <p:cNvGrpSpPr>
            <a:grpSpLocks noChangeAspect="1"/>
          </p:cNvGrpSpPr>
          <p:nvPr/>
        </p:nvGrpSpPr>
        <p:grpSpPr>
          <a:xfrm>
            <a:off x="892820" y="4029075"/>
            <a:ext cx="1275606" cy="1877914"/>
            <a:chOff x="0" y="0"/>
            <a:chExt cx="1700808" cy="2503885"/>
          </a:xfrm>
        </p:grpSpPr>
        <p:sp>
          <p:nvSpPr>
            <p:cNvPr id="16" name="Freeform 16" descr="preencoded.png"/>
            <p:cNvSpPr/>
            <p:nvPr/>
          </p:nvSpPr>
          <p:spPr>
            <a:xfrm>
              <a:off x="0" y="0"/>
              <a:ext cx="1700784" cy="2503932"/>
            </a:xfrm>
            <a:custGeom>
              <a:avLst/>
              <a:gdLst/>
              <a:ahLst/>
              <a:cxnLst/>
              <a:rect l="l" t="t" r="r" b="b"/>
              <a:pathLst>
                <a:path w="1700784" h="2503932">
                  <a:moveTo>
                    <a:pt x="0" y="0"/>
                  </a:moveTo>
                  <a:lnTo>
                    <a:pt x="1700784" y="0"/>
                  </a:lnTo>
                  <a:lnTo>
                    <a:pt x="1700784" y="2503932"/>
                  </a:lnTo>
                  <a:lnTo>
                    <a:pt x="0" y="2503932"/>
                  </a:lnTo>
                  <a:lnTo>
                    <a:pt x="0" y="0"/>
                  </a:lnTo>
                  <a:close/>
                </a:path>
              </a:pathLst>
            </a:custGeom>
            <a:blipFill>
              <a:blip r:embed="rId8"/>
              <a:stretch>
                <a:fillRect l="-68" r="-70" b="1"/>
              </a:stretch>
            </a:blipFill>
          </p:spPr>
        </p:sp>
      </p:grpSp>
      <p:sp>
        <p:nvSpPr>
          <p:cNvPr id="17" name="TextBox 17"/>
          <p:cNvSpPr txBox="1"/>
          <p:nvPr/>
        </p:nvSpPr>
        <p:spPr>
          <a:xfrm>
            <a:off x="2328119" y="4029075"/>
            <a:ext cx="3189089" cy="795089"/>
          </a:xfrm>
          <a:prstGeom prst="rect">
            <a:avLst/>
          </a:prstGeom>
        </p:spPr>
        <p:txBody>
          <a:bodyPr lIns="0" tIns="0" rIns="0" bIns="0" rtlCol="0" anchor="t">
            <a:spAutoFit/>
          </a:bodyPr>
          <a:lstStyle/>
          <a:p>
            <a:pPr algn="l">
              <a:lnSpc>
                <a:spcPts val="3124"/>
              </a:lnSpc>
            </a:pPr>
            <a:r>
              <a:rPr lang="en-US" sz="2800" b="1" dirty="0">
                <a:solidFill>
                  <a:srgbClr val="2A2742"/>
                </a:solidFill>
                <a:latin typeface="Arimo Bold"/>
                <a:ea typeface="Arimo Bold"/>
                <a:cs typeface="Arimo Bold"/>
                <a:sym typeface="Arimo Bold"/>
              </a:rPr>
              <a:t>GPS Data Collection</a:t>
            </a:r>
          </a:p>
        </p:txBody>
      </p:sp>
      <p:sp>
        <p:nvSpPr>
          <p:cNvPr id="18" name="TextBox 18"/>
          <p:cNvSpPr txBox="1"/>
          <p:nvPr/>
        </p:nvSpPr>
        <p:spPr>
          <a:xfrm>
            <a:off x="2320164" y="4888671"/>
            <a:ext cx="8113662" cy="788164"/>
          </a:xfrm>
          <a:prstGeom prst="rect">
            <a:avLst/>
          </a:prstGeom>
        </p:spPr>
        <p:txBody>
          <a:bodyPr lIns="0" tIns="0" rIns="0" bIns="0" rtlCol="0" anchor="t">
            <a:spAutoFit/>
          </a:bodyPr>
          <a:lstStyle/>
          <a:p>
            <a:pPr algn="l">
              <a:lnSpc>
                <a:spcPts val="3187"/>
              </a:lnSpc>
            </a:pPr>
            <a:r>
              <a:rPr lang="en-US" sz="2400" dirty="0">
                <a:solidFill>
                  <a:srgbClr val="2A2742"/>
                </a:solidFill>
                <a:latin typeface="Arimo"/>
                <a:ea typeface="Arimo"/>
                <a:cs typeface="Arimo"/>
                <a:sym typeface="Arimo"/>
              </a:rPr>
              <a:t>Smartphone continuously transmits location coordinates to backend server</a:t>
            </a:r>
          </a:p>
        </p:txBody>
      </p:sp>
      <p:grpSp>
        <p:nvGrpSpPr>
          <p:cNvPr id="19" name="Group 19"/>
          <p:cNvGrpSpPr>
            <a:grpSpLocks noChangeAspect="1"/>
          </p:cNvGrpSpPr>
          <p:nvPr/>
        </p:nvGrpSpPr>
        <p:grpSpPr>
          <a:xfrm>
            <a:off x="892820" y="5906989"/>
            <a:ext cx="1275606" cy="1530698"/>
            <a:chOff x="0" y="0"/>
            <a:chExt cx="1700808" cy="2040930"/>
          </a:xfrm>
        </p:grpSpPr>
        <p:sp>
          <p:nvSpPr>
            <p:cNvPr id="20" name="Freeform 20" descr="preencoded.png"/>
            <p:cNvSpPr/>
            <p:nvPr/>
          </p:nvSpPr>
          <p:spPr>
            <a:xfrm>
              <a:off x="0" y="0"/>
              <a:ext cx="1700784" cy="2040890"/>
            </a:xfrm>
            <a:custGeom>
              <a:avLst/>
              <a:gdLst/>
              <a:ahLst/>
              <a:cxnLst/>
              <a:rect l="l" t="t" r="r" b="b"/>
              <a:pathLst>
                <a:path w="1700784" h="2040890">
                  <a:moveTo>
                    <a:pt x="0" y="0"/>
                  </a:moveTo>
                  <a:lnTo>
                    <a:pt x="1700784" y="0"/>
                  </a:lnTo>
                  <a:lnTo>
                    <a:pt x="1700784" y="2040890"/>
                  </a:lnTo>
                  <a:lnTo>
                    <a:pt x="0" y="2040890"/>
                  </a:lnTo>
                  <a:lnTo>
                    <a:pt x="0" y="0"/>
                  </a:lnTo>
                  <a:close/>
                </a:path>
              </a:pathLst>
            </a:custGeom>
            <a:blipFill>
              <a:blip r:embed="rId9"/>
              <a:stretch>
                <a:fillRect t="-63" r="-1" b="-65"/>
              </a:stretch>
            </a:blipFill>
          </p:spPr>
        </p:sp>
      </p:grpSp>
      <p:sp>
        <p:nvSpPr>
          <p:cNvPr id="21" name="TextBox 21"/>
          <p:cNvSpPr txBox="1"/>
          <p:nvPr/>
        </p:nvSpPr>
        <p:spPr>
          <a:xfrm>
            <a:off x="2328119" y="5906989"/>
            <a:ext cx="3189089" cy="397545"/>
          </a:xfrm>
          <a:prstGeom prst="rect">
            <a:avLst/>
          </a:prstGeom>
        </p:spPr>
        <p:txBody>
          <a:bodyPr lIns="0" tIns="0" rIns="0" bIns="0" rtlCol="0" anchor="t">
            <a:spAutoFit/>
          </a:bodyPr>
          <a:lstStyle/>
          <a:p>
            <a:pPr algn="l">
              <a:lnSpc>
                <a:spcPts val="3124"/>
              </a:lnSpc>
            </a:pPr>
            <a:r>
              <a:rPr lang="en-US" sz="2800" b="1" dirty="0">
                <a:solidFill>
                  <a:srgbClr val="2A2742"/>
                </a:solidFill>
                <a:latin typeface="Arimo Bold"/>
                <a:ea typeface="Arimo Bold"/>
                <a:cs typeface="Arimo Bold"/>
                <a:sym typeface="Arimo Bold"/>
              </a:rPr>
              <a:t>Data Processing</a:t>
            </a:r>
          </a:p>
        </p:txBody>
      </p:sp>
      <p:sp>
        <p:nvSpPr>
          <p:cNvPr id="22" name="TextBox 22"/>
          <p:cNvSpPr txBox="1"/>
          <p:nvPr/>
        </p:nvSpPr>
        <p:spPr>
          <a:xfrm>
            <a:off x="2328119" y="6372503"/>
            <a:ext cx="8113662" cy="788164"/>
          </a:xfrm>
          <a:prstGeom prst="rect">
            <a:avLst/>
          </a:prstGeom>
        </p:spPr>
        <p:txBody>
          <a:bodyPr lIns="0" tIns="0" rIns="0" bIns="0" rtlCol="0" anchor="t">
            <a:spAutoFit/>
          </a:bodyPr>
          <a:lstStyle/>
          <a:p>
            <a:pPr algn="l">
              <a:lnSpc>
                <a:spcPts val="3187"/>
              </a:lnSpc>
            </a:pPr>
            <a:r>
              <a:rPr lang="en-US" sz="2400" dirty="0">
                <a:solidFill>
                  <a:srgbClr val="2A2742"/>
                </a:solidFill>
                <a:latin typeface="Arimo"/>
                <a:ea typeface="Arimo"/>
                <a:cs typeface="Arimo"/>
                <a:sym typeface="Arimo"/>
              </a:rPr>
              <a:t>Flask backend stores information in SQLite and applies AI algorithms</a:t>
            </a:r>
          </a:p>
        </p:txBody>
      </p:sp>
      <p:grpSp>
        <p:nvGrpSpPr>
          <p:cNvPr id="23" name="Group 23"/>
          <p:cNvGrpSpPr>
            <a:grpSpLocks noChangeAspect="1"/>
          </p:cNvGrpSpPr>
          <p:nvPr/>
        </p:nvGrpSpPr>
        <p:grpSpPr>
          <a:xfrm>
            <a:off x="892820" y="7437685"/>
            <a:ext cx="1275606" cy="1877914"/>
            <a:chOff x="0" y="0"/>
            <a:chExt cx="1700808" cy="2503885"/>
          </a:xfrm>
        </p:grpSpPr>
        <p:sp>
          <p:nvSpPr>
            <p:cNvPr id="24" name="Freeform 24" descr="preencoded.png"/>
            <p:cNvSpPr/>
            <p:nvPr/>
          </p:nvSpPr>
          <p:spPr>
            <a:xfrm>
              <a:off x="0" y="0"/>
              <a:ext cx="1700784" cy="2503932"/>
            </a:xfrm>
            <a:custGeom>
              <a:avLst/>
              <a:gdLst/>
              <a:ahLst/>
              <a:cxnLst/>
              <a:rect l="l" t="t" r="r" b="b"/>
              <a:pathLst>
                <a:path w="1700784" h="2503932">
                  <a:moveTo>
                    <a:pt x="0" y="0"/>
                  </a:moveTo>
                  <a:lnTo>
                    <a:pt x="1700784" y="0"/>
                  </a:lnTo>
                  <a:lnTo>
                    <a:pt x="1700784" y="2503932"/>
                  </a:lnTo>
                  <a:lnTo>
                    <a:pt x="0" y="2503932"/>
                  </a:lnTo>
                  <a:lnTo>
                    <a:pt x="0" y="0"/>
                  </a:lnTo>
                  <a:close/>
                </a:path>
              </a:pathLst>
            </a:custGeom>
            <a:blipFill>
              <a:blip r:embed="rId10"/>
              <a:stretch>
                <a:fillRect l="-68" r="-70" b="1"/>
              </a:stretch>
            </a:blipFill>
          </p:spPr>
        </p:sp>
      </p:grpSp>
      <p:sp>
        <p:nvSpPr>
          <p:cNvPr id="25" name="TextBox 25"/>
          <p:cNvSpPr txBox="1"/>
          <p:nvPr/>
        </p:nvSpPr>
        <p:spPr>
          <a:xfrm>
            <a:off x="2320164" y="7454758"/>
            <a:ext cx="3189089" cy="397545"/>
          </a:xfrm>
          <a:prstGeom prst="rect">
            <a:avLst/>
          </a:prstGeom>
        </p:spPr>
        <p:txBody>
          <a:bodyPr lIns="0" tIns="0" rIns="0" bIns="0" rtlCol="0" anchor="t">
            <a:spAutoFit/>
          </a:bodyPr>
          <a:lstStyle/>
          <a:p>
            <a:pPr algn="l">
              <a:lnSpc>
                <a:spcPts val="3124"/>
              </a:lnSpc>
            </a:pPr>
            <a:r>
              <a:rPr lang="en-US" sz="2800" b="1" dirty="0">
                <a:solidFill>
                  <a:srgbClr val="2A2742"/>
                </a:solidFill>
                <a:latin typeface="Arimo Bold"/>
                <a:ea typeface="Arimo Bold"/>
                <a:cs typeface="Arimo Bold"/>
                <a:sym typeface="Arimo Bold"/>
              </a:rPr>
              <a:t>Live Visualization</a:t>
            </a:r>
          </a:p>
        </p:txBody>
      </p:sp>
      <p:sp>
        <p:nvSpPr>
          <p:cNvPr id="26" name="TextBox 26"/>
          <p:cNvSpPr txBox="1"/>
          <p:nvPr/>
        </p:nvSpPr>
        <p:spPr>
          <a:xfrm>
            <a:off x="2328119" y="8086022"/>
            <a:ext cx="8113662" cy="788164"/>
          </a:xfrm>
          <a:prstGeom prst="rect">
            <a:avLst/>
          </a:prstGeom>
        </p:spPr>
        <p:txBody>
          <a:bodyPr lIns="0" tIns="0" rIns="0" bIns="0" rtlCol="0" anchor="t">
            <a:spAutoFit/>
          </a:bodyPr>
          <a:lstStyle/>
          <a:p>
            <a:pPr algn="l">
              <a:lnSpc>
                <a:spcPts val="3187"/>
              </a:lnSpc>
            </a:pPr>
            <a:r>
              <a:rPr lang="en-US" sz="2400" dirty="0">
                <a:solidFill>
                  <a:srgbClr val="2A2742"/>
                </a:solidFill>
                <a:latin typeface="Arimo"/>
                <a:ea typeface="Arimo"/>
                <a:cs typeface="Arimo"/>
                <a:sym typeface="Arimo"/>
              </a:rPr>
              <a:t>Web dashboard displays real-time location, routes, and arrival predictions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sp>
        <p:nvSpPr>
          <p:cNvPr id="6" name="TextBox 6"/>
          <p:cNvSpPr txBox="1"/>
          <p:nvPr/>
        </p:nvSpPr>
        <p:spPr>
          <a:xfrm>
            <a:off x="462409" y="324148"/>
            <a:ext cx="9974461" cy="704552"/>
          </a:xfrm>
          <a:prstGeom prst="rect">
            <a:avLst/>
          </a:prstGeom>
        </p:spPr>
        <p:txBody>
          <a:bodyPr lIns="0" tIns="0" rIns="0" bIns="0" rtlCol="0" anchor="t">
            <a:spAutoFit/>
          </a:bodyPr>
          <a:lstStyle/>
          <a:p>
            <a:pPr algn="l">
              <a:lnSpc>
                <a:spcPts val="5187"/>
              </a:lnSpc>
            </a:pPr>
            <a:r>
              <a:rPr lang="en-US" sz="4187" b="1" dirty="0">
                <a:solidFill>
                  <a:srgbClr val="231971"/>
                </a:solidFill>
                <a:latin typeface="Arimo Bold"/>
                <a:ea typeface="Arimo Bold"/>
                <a:cs typeface="Arimo Bold"/>
                <a:sym typeface="Arimo Bold"/>
              </a:rPr>
              <a:t>System Components &amp; Technology Stack</a:t>
            </a:r>
          </a:p>
        </p:txBody>
      </p:sp>
      <p:grpSp>
        <p:nvGrpSpPr>
          <p:cNvPr id="7" name="Group 7"/>
          <p:cNvGrpSpPr>
            <a:grpSpLocks noChangeAspect="1"/>
          </p:cNvGrpSpPr>
          <p:nvPr/>
        </p:nvGrpSpPr>
        <p:grpSpPr>
          <a:xfrm>
            <a:off x="919683" y="1679525"/>
            <a:ext cx="2589908" cy="2589908"/>
            <a:chOff x="0" y="0"/>
            <a:chExt cx="3092450" cy="3092450"/>
          </a:xfrm>
        </p:grpSpPr>
        <p:sp>
          <p:nvSpPr>
            <p:cNvPr id="8" name="Freeform 8" descr="preencoded.png"/>
            <p:cNvSpPr/>
            <p:nvPr/>
          </p:nvSpPr>
          <p:spPr>
            <a:xfrm>
              <a:off x="0" y="0"/>
              <a:ext cx="3092450" cy="3092450"/>
            </a:xfrm>
            <a:custGeom>
              <a:avLst/>
              <a:gdLst/>
              <a:ahLst/>
              <a:cxnLst/>
              <a:rect l="l" t="t" r="r" b="b"/>
              <a:pathLst>
                <a:path w="3092450" h="3092450">
                  <a:moveTo>
                    <a:pt x="0" y="0"/>
                  </a:moveTo>
                  <a:lnTo>
                    <a:pt x="3092450" y="0"/>
                  </a:lnTo>
                  <a:lnTo>
                    <a:pt x="3092450" y="3092450"/>
                  </a:lnTo>
                  <a:lnTo>
                    <a:pt x="0" y="3092450"/>
                  </a:lnTo>
                  <a:lnTo>
                    <a:pt x="0" y="0"/>
                  </a:lnTo>
                  <a:close/>
                </a:path>
              </a:pathLst>
            </a:custGeom>
            <a:blipFill>
              <a:blip r:embed="rId4"/>
              <a:stretch>
                <a:fillRect/>
              </a:stretch>
            </a:blipFill>
          </p:spPr>
        </p:sp>
      </p:grpSp>
      <p:sp>
        <p:nvSpPr>
          <p:cNvPr id="9" name="TextBox 9"/>
          <p:cNvSpPr txBox="1"/>
          <p:nvPr/>
        </p:nvSpPr>
        <p:spPr>
          <a:xfrm>
            <a:off x="746225" y="4445500"/>
            <a:ext cx="3186707" cy="333425"/>
          </a:xfrm>
          <a:prstGeom prst="rect">
            <a:avLst/>
          </a:prstGeom>
        </p:spPr>
        <p:txBody>
          <a:bodyPr lIns="0" tIns="0" rIns="0" bIns="0" rtlCol="0" anchor="t">
            <a:spAutoFit/>
          </a:bodyPr>
          <a:lstStyle/>
          <a:p>
            <a:pPr algn="l">
              <a:lnSpc>
                <a:spcPts val="2562"/>
              </a:lnSpc>
            </a:pPr>
            <a:r>
              <a:rPr lang="en-US" sz="2800" b="1" dirty="0">
                <a:solidFill>
                  <a:srgbClr val="2A2742"/>
                </a:solidFill>
                <a:latin typeface="Arimo Bold"/>
                <a:ea typeface="Arimo Bold"/>
                <a:cs typeface="Arimo Bold"/>
                <a:sym typeface="Arimo Bold"/>
              </a:rPr>
              <a:t>Driver Mobile </a:t>
            </a:r>
          </a:p>
        </p:txBody>
      </p:sp>
      <p:sp>
        <p:nvSpPr>
          <p:cNvPr id="10" name="TextBox 10"/>
          <p:cNvSpPr txBox="1"/>
          <p:nvPr/>
        </p:nvSpPr>
        <p:spPr>
          <a:xfrm>
            <a:off x="746225" y="4832994"/>
            <a:ext cx="3998862" cy="975332"/>
          </a:xfrm>
          <a:prstGeom prst="rect">
            <a:avLst/>
          </a:prstGeom>
        </p:spPr>
        <p:txBody>
          <a:bodyPr lIns="0" tIns="0" rIns="0" bIns="0" rtlCol="0" anchor="t">
            <a:spAutoFit/>
          </a:bodyPr>
          <a:lstStyle/>
          <a:p>
            <a:pPr algn="l">
              <a:lnSpc>
                <a:spcPts val="2625"/>
              </a:lnSpc>
            </a:pPr>
            <a:r>
              <a:rPr lang="en-US" sz="2000" dirty="0">
                <a:solidFill>
                  <a:srgbClr val="2A2742"/>
                </a:solidFill>
                <a:latin typeface="Arimo"/>
                <a:ea typeface="Arimo"/>
                <a:cs typeface="Arimo"/>
                <a:sym typeface="Arimo"/>
              </a:rPr>
              <a:t>Native app with fingerprint authentication and background GPS tracking capabilities</a:t>
            </a:r>
          </a:p>
        </p:txBody>
      </p:sp>
      <p:grpSp>
        <p:nvGrpSpPr>
          <p:cNvPr id="11" name="Group 11"/>
          <p:cNvGrpSpPr>
            <a:grpSpLocks noChangeAspect="1"/>
          </p:cNvGrpSpPr>
          <p:nvPr/>
        </p:nvGrpSpPr>
        <p:grpSpPr>
          <a:xfrm>
            <a:off x="5011788" y="1679525"/>
            <a:ext cx="2319338" cy="2319337"/>
            <a:chOff x="0" y="0"/>
            <a:chExt cx="3092450" cy="3092450"/>
          </a:xfrm>
        </p:grpSpPr>
        <p:sp>
          <p:nvSpPr>
            <p:cNvPr id="12" name="Freeform 12" descr="preencoded.png"/>
            <p:cNvSpPr/>
            <p:nvPr/>
          </p:nvSpPr>
          <p:spPr>
            <a:xfrm>
              <a:off x="0" y="0"/>
              <a:ext cx="3092450" cy="3092450"/>
            </a:xfrm>
            <a:custGeom>
              <a:avLst/>
              <a:gdLst/>
              <a:ahLst/>
              <a:cxnLst/>
              <a:rect l="l" t="t" r="r" b="b"/>
              <a:pathLst>
                <a:path w="3092450" h="3092450">
                  <a:moveTo>
                    <a:pt x="0" y="0"/>
                  </a:moveTo>
                  <a:lnTo>
                    <a:pt x="3092450" y="0"/>
                  </a:lnTo>
                  <a:lnTo>
                    <a:pt x="3092450" y="3092450"/>
                  </a:lnTo>
                  <a:lnTo>
                    <a:pt x="0" y="3092450"/>
                  </a:lnTo>
                  <a:lnTo>
                    <a:pt x="0" y="0"/>
                  </a:lnTo>
                  <a:close/>
                </a:path>
              </a:pathLst>
            </a:custGeom>
            <a:blipFill>
              <a:blip r:embed="rId5"/>
              <a:stretch>
                <a:fillRect/>
              </a:stretch>
            </a:blipFill>
          </p:spPr>
        </p:sp>
      </p:grpSp>
      <p:sp>
        <p:nvSpPr>
          <p:cNvPr id="13" name="TextBox 13"/>
          <p:cNvSpPr txBox="1"/>
          <p:nvPr/>
        </p:nvSpPr>
        <p:spPr>
          <a:xfrm>
            <a:off x="5053645" y="4136702"/>
            <a:ext cx="2679501" cy="666849"/>
          </a:xfrm>
          <a:prstGeom prst="rect">
            <a:avLst/>
          </a:prstGeom>
        </p:spPr>
        <p:txBody>
          <a:bodyPr lIns="0" tIns="0" rIns="0" bIns="0" rtlCol="0" anchor="t">
            <a:spAutoFit/>
          </a:bodyPr>
          <a:lstStyle/>
          <a:p>
            <a:pPr algn="l">
              <a:lnSpc>
                <a:spcPts val="2562"/>
              </a:lnSpc>
            </a:pPr>
            <a:r>
              <a:rPr lang="en-US" sz="2800" b="1" dirty="0">
                <a:solidFill>
                  <a:srgbClr val="2A2742"/>
                </a:solidFill>
                <a:latin typeface="Arimo Bold"/>
                <a:ea typeface="Arimo Bold"/>
                <a:cs typeface="Arimo Bold"/>
                <a:sym typeface="Arimo Bold"/>
              </a:rPr>
              <a:t>Flask Backend Server</a:t>
            </a:r>
          </a:p>
        </p:txBody>
      </p:sp>
      <p:sp>
        <p:nvSpPr>
          <p:cNvPr id="14" name="TextBox 14"/>
          <p:cNvSpPr txBox="1"/>
          <p:nvPr/>
        </p:nvSpPr>
        <p:spPr>
          <a:xfrm>
            <a:off x="5015008" y="4811167"/>
            <a:ext cx="3998862" cy="975332"/>
          </a:xfrm>
          <a:prstGeom prst="rect">
            <a:avLst/>
          </a:prstGeom>
        </p:spPr>
        <p:txBody>
          <a:bodyPr lIns="0" tIns="0" rIns="0" bIns="0" rtlCol="0" anchor="t">
            <a:spAutoFit/>
          </a:bodyPr>
          <a:lstStyle/>
          <a:p>
            <a:pPr algn="l">
              <a:lnSpc>
                <a:spcPts val="2625"/>
              </a:lnSpc>
            </a:pPr>
            <a:r>
              <a:rPr lang="en-US" sz="2000" dirty="0">
                <a:solidFill>
                  <a:srgbClr val="2A2742"/>
                </a:solidFill>
                <a:latin typeface="Arimo"/>
                <a:ea typeface="Arimo"/>
                <a:cs typeface="Arimo"/>
                <a:sym typeface="Arimo"/>
              </a:rPr>
              <a:t>Lightweight Python framework handling API requests, data validation, and processing</a:t>
            </a:r>
          </a:p>
        </p:txBody>
      </p:sp>
      <p:grpSp>
        <p:nvGrpSpPr>
          <p:cNvPr id="15" name="Group 15"/>
          <p:cNvGrpSpPr>
            <a:grpSpLocks noChangeAspect="1"/>
          </p:cNvGrpSpPr>
          <p:nvPr/>
        </p:nvGrpSpPr>
        <p:grpSpPr>
          <a:xfrm>
            <a:off x="9277201" y="1679525"/>
            <a:ext cx="2319337" cy="2319337"/>
            <a:chOff x="0" y="0"/>
            <a:chExt cx="3092450" cy="3092450"/>
          </a:xfrm>
        </p:grpSpPr>
        <p:sp>
          <p:nvSpPr>
            <p:cNvPr id="16" name="Freeform 16" descr="preencoded.png"/>
            <p:cNvSpPr/>
            <p:nvPr/>
          </p:nvSpPr>
          <p:spPr>
            <a:xfrm>
              <a:off x="0" y="0"/>
              <a:ext cx="3092450" cy="3092450"/>
            </a:xfrm>
            <a:custGeom>
              <a:avLst/>
              <a:gdLst/>
              <a:ahLst/>
              <a:cxnLst/>
              <a:rect l="l" t="t" r="r" b="b"/>
              <a:pathLst>
                <a:path w="3092450" h="3092450">
                  <a:moveTo>
                    <a:pt x="0" y="0"/>
                  </a:moveTo>
                  <a:lnTo>
                    <a:pt x="3092450" y="0"/>
                  </a:lnTo>
                  <a:lnTo>
                    <a:pt x="3092450" y="3092450"/>
                  </a:lnTo>
                  <a:lnTo>
                    <a:pt x="0" y="3092450"/>
                  </a:lnTo>
                  <a:lnTo>
                    <a:pt x="0" y="0"/>
                  </a:lnTo>
                  <a:close/>
                </a:path>
              </a:pathLst>
            </a:custGeom>
            <a:blipFill>
              <a:blip r:embed="rId6"/>
              <a:stretch>
                <a:fillRect/>
              </a:stretch>
            </a:blipFill>
          </p:spPr>
        </p:sp>
      </p:grpSp>
      <p:sp>
        <p:nvSpPr>
          <p:cNvPr id="17" name="TextBox 17"/>
          <p:cNvSpPr txBox="1"/>
          <p:nvPr/>
        </p:nvSpPr>
        <p:spPr>
          <a:xfrm>
            <a:off x="9299547" y="4136701"/>
            <a:ext cx="2665959" cy="666849"/>
          </a:xfrm>
          <a:prstGeom prst="rect">
            <a:avLst/>
          </a:prstGeom>
        </p:spPr>
        <p:txBody>
          <a:bodyPr lIns="0" tIns="0" rIns="0" bIns="0" rtlCol="0" anchor="t">
            <a:spAutoFit/>
          </a:bodyPr>
          <a:lstStyle/>
          <a:p>
            <a:pPr algn="l">
              <a:lnSpc>
                <a:spcPts val="2562"/>
              </a:lnSpc>
            </a:pPr>
            <a:r>
              <a:rPr lang="en-US" sz="2800" b="1" dirty="0">
                <a:solidFill>
                  <a:srgbClr val="2A2742"/>
                </a:solidFill>
                <a:latin typeface="Arimo Bold"/>
                <a:ea typeface="Arimo Bold"/>
                <a:cs typeface="Arimo Bold"/>
                <a:sym typeface="Arimo Bold"/>
              </a:rPr>
              <a:t>SQLite Database</a:t>
            </a:r>
          </a:p>
        </p:txBody>
      </p:sp>
      <p:sp>
        <p:nvSpPr>
          <p:cNvPr id="18" name="TextBox 18"/>
          <p:cNvSpPr txBox="1"/>
          <p:nvPr/>
        </p:nvSpPr>
        <p:spPr>
          <a:xfrm>
            <a:off x="9273832" y="4814118"/>
            <a:ext cx="3998862" cy="975332"/>
          </a:xfrm>
          <a:prstGeom prst="rect">
            <a:avLst/>
          </a:prstGeom>
        </p:spPr>
        <p:txBody>
          <a:bodyPr lIns="0" tIns="0" rIns="0" bIns="0" rtlCol="0" anchor="t">
            <a:spAutoFit/>
          </a:bodyPr>
          <a:lstStyle/>
          <a:p>
            <a:pPr algn="l">
              <a:lnSpc>
                <a:spcPts val="2625"/>
              </a:lnSpc>
            </a:pPr>
            <a:r>
              <a:rPr lang="en-US" sz="2000" dirty="0">
                <a:solidFill>
                  <a:srgbClr val="2A2742"/>
                </a:solidFill>
                <a:latin typeface="Arimo"/>
                <a:ea typeface="Arimo"/>
                <a:cs typeface="Arimo"/>
                <a:sym typeface="Arimo"/>
              </a:rPr>
              <a:t>Efficient embedded database storing driver information, location history, and route data</a:t>
            </a:r>
          </a:p>
        </p:txBody>
      </p:sp>
      <p:grpSp>
        <p:nvGrpSpPr>
          <p:cNvPr id="19" name="Group 19"/>
          <p:cNvGrpSpPr>
            <a:grpSpLocks noChangeAspect="1"/>
          </p:cNvGrpSpPr>
          <p:nvPr/>
        </p:nvGrpSpPr>
        <p:grpSpPr>
          <a:xfrm>
            <a:off x="13542615" y="1679525"/>
            <a:ext cx="2319338" cy="2319337"/>
            <a:chOff x="0" y="0"/>
            <a:chExt cx="3092450" cy="3092450"/>
          </a:xfrm>
        </p:grpSpPr>
        <p:sp>
          <p:nvSpPr>
            <p:cNvPr id="20" name="Freeform 20" descr="preencoded.png"/>
            <p:cNvSpPr/>
            <p:nvPr/>
          </p:nvSpPr>
          <p:spPr>
            <a:xfrm>
              <a:off x="0" y="0"/>
              <a:ext cx="3092450" cy="3092450"/>
            </a:xfrm>
            <a:custGeom>
              <a:avLst/>
              <a:gdLst/>
              <a:ahLst/>
              <a:cxnLst/>
              <a:rect l="l" t="t" r="r" b="b"/>
              <a:pathLst>
                <a:path w="3092450" h="3092450">
                  <a:moveTo>
                    <a:pt x="0" y="0"/>
                  </a:moveTo>
                  <a:lnTo>
                    <a:pt x="3092450" y="0"/>
                  </a:lnTo>
                  <a:lnTo>
                    <a:pt x="3092450" y="3092450"/>
                  </a:lnTo>
                  <a:lnTo>
                    <a:pt x="0" y="3092450"/>
                  </a:lnTo>
                  <a:lnTo>
                    <a:pt x="0" y="0"/>
                  </a:lnTo>
                  <a:close/>
                </a:path>
              </a:pathLst>
            </a:custGeom>
            <a:blipFill>
              <a:blip r:embed="rId7"/>
              <a:stretch>
                <a:fillRect/>
              </a:stretch>
            </a:blipFill>
          </p:spPr>
        </p:sp>
      </p:grpSp>
      <p:sp>
        <p:nvSpPr>
          <p:cNvPr id="21" name="TextBox 21"/>
          <p:cNvSpPr txBox="1"/>
          <p:nvPr/>
        </p:nvSpPr>
        <p:spPr>
          <a:xfrm>
            <a:off x="13542615" y="4246364"/>
            <a:ext cx="3088927" cy="666849"/>
          </a:xfrm>
          <a:prstGeom prst="rect">
            <a:avLst/>
          </a:prstGeom>
        </p:spPr>
        <p:txBody>
          <a:bodyPr lIns="0" tIns="0" rIns="0" bIns="0" rtlCol="0" anchor="t">
            <a:spAutoFit/>
          </a:bodyPr>
          <a:lstStyle/>
          <a:p>
            <a:pPr algn="l">
              <a:lnSpc>
                <a:spcPts val="2562"/>
              </a:lnSpc>
            </a:pPr>
            <a:r>
              <a:rPr lang="en-US" sz="2800" b="1" dirty="0">
                <a:solidFill>
                  <a:srgbClr val="2A2742"/>
                </a:solidFill>
                <a:latin typeface="Arimo Bold"/>
                <a:ea typeface="Arimo Bold"/>
                <a:cs typeface="Arimo Bold"/>
                <a:sym typeface="Arimo Bold"/>
              </a:rPr>
              <a:t>Google Maps Integration</a:t>
            </a:r>
          </a:p>
        </p:txBody>
      </p:sp>
      <p:sp>
        <p:nvSpPr>
          <p:cNvPr id="22" name="TextBox 22"/>
          <p:cNvSpPr txBox="1"/>
          <p:nvPr/>
        </p:nvSpPr>
        <p:spPr>
          <a:xfrm>
            <a:off x="13532656" y="4925467"/>
            <a:ext cx="3999011" cy="975332"/>
          </a:xfrm>
          <a:prstGeom prst="rect">
            <a:avLst/>
          </a:prstGeom>
        </p:spPr>
        <p:txBody>
          <a:bodyPr lIns="0" tIns="0" rIns="0" bIns="0" rtlCol="0" anchor="t">
            <a:spAutoFit/>
          </a:bodyPr>
          <a:lstStyle/>
          <a:p>
            <a:pPr algn="l">
              <a:lnSpc>
                <a:spcPts val="2625"/>
              </a:lnSpc>
            </a:pPr>
            <a:r>
              <a:rPr lang="en-US" sz="2000" dirty="0">
                <a:solidFill>
                  <a:srgbClr val="2A2742"/>
                </a:solidFill>
                <a:latin typeface="Arimo"/>
                <a:ea typeface="Arimo"/>
                <a:cs typeface="Arimo"/>
                <a:sym typeface="Arimo"/>
              </a:rPr>
              <a:t>Interactive mapping API providing route visualization and geolocation services</a:t>
            </a:r>
          </a:p>
        </p:txBody>
      </p:sp>
      <p:grpSp>
        <p:nvGrpSpPr>
          <p:cNvPr id="23" name="Group 23"/>
          <p:cNvGrpSpPr>
            <a:grpSpLocks noChangeAspect="1"/>
          </p:cNvGrpSpPr>
          <p:nvPr/>
        </p:nvGrpSpPr>
        <p:grpSpPr>
          <a:xfrm>
            <a:off x="926587" y="6590432"/>
            <a:ext cx="2319338" cy="2319338"/>
            <a:chOff x="0" y="0"/>
            <a:chExt cx="3092450" cy="3092450"/>
          </a:xfrm>
        </p:grpSpPr>
        <p:sp>
          <p:nvSpPr>
            <p:cNvPr id="24" name="Freeform 24" descr="preencoded.png"/>
            <p:cNvSpPr/>
            <p:nvPr/>
          </p:nvSpPr>
          <p:spPr>
            <a:xfrm>
              <a:off x="0" y="0"/>
              <a:ext cx="3092450" cy="3092450"/>
            </a:xfrm>
            <a:custGeom>
              <a:avLst/>
              <a:gdLst/>
              <a:ahLst/>
              <a:cxnLst/>
              <a:rect l="l" t="t" r="r" b="b"/>
              <a:pathLst>
                <a:path w="3092450" h="3092450">
                  <a:moveTo>
                    <a:pt x="0" y="0"/>
                  </a:moveTo>
                  <a:lnTo>
                    <a:pt x="3092450" y="0"/>
                  </a:lnTo>
                  <a:lnTo>
                    <a:pt x="3092450" y="3092450"/>
                  </a:lnTo>
                  <a:lnTo>
                    <a:pt x="0" y="3092450"/>
                  </a:lnTo>
                  <a:lnTo>
                    <a:pt x="0" y="0"/>
                  </a:lnTo>
                  <a:close/>
                </a:path>
              </a:pathLst>
            </a:custGeom>
            <a:blipFill>
              <a:blip r:embed="rId8"/>
              <a:stretch>
                <a:fillRect/>
              </a:stretch>
            </a:blipFill>
          </p:spPr>
        </p:sp>
      </p:grpSp>
      <p:sp>
        <p:nvSpPr>
          <p:cNvPr id="25" name="TextBox 25"/>
          <p:cNvSpPr txBox="1"/>
          <p:nvPr/>
        </p:nvSpPr>
        <p:spPr>
          <a:xfrm>
            <a:off x="3835270" y="6805484"/>
            <a:ext cx="3530957" cy="333425"/>
          </a:xfrm>
          <a:prstGeom prst="rect">
            <a:avLst/>
          </a:prstGeom>
        </p:spPr>
        <p:txBody>
          <a:bodyPr wrap="square" lIns="0" tIns="0" rIns="0" bIns="0" rtlCol="0" anchor="t">
            <a:spAutoFit/>
          </a:bodyPr>
          <a:lstStyle/>
          <a:p>
            <a:pPr algn="l">
              <a:lnSpc>
                <a:spcPts val="2562"/>
              </a:lnSpc>
            </a:pPr>
            <a:r>
              <a:rPr lang="en-US" sz="2800" b="1" dirty="0">
                <a:solidFill>
                  <a:srgbClr val="2A2742"/>
                </a:solidFill>
                <a:latin typeface="Arimo Bold"/>
                <a:ea typeface="Arimo Bold"/>
                <a:cs typeface="Arimo Bold"/>
                <a:sym typeface="Arimo Bold"/>
              </a:rPr>
              <a:t>AI Prediction Engine</a:t>
            </a:r>
          </a:p>
        </p:txBody>
      </p:sp>
      <p:sp>
        <p:nvSpPr>
          <p:cNvPr id="26" name="TextBox 26"/>
          <p:cNvSpPr txBox="1"/>
          <p:nvPr/>
        </p:nvSpPr>
        <p:spPr>
          <a:xfrm>
            <a:off x="3932932" y="7394366"/>
            <a:ext cx="3998862" cy="975332"/>
          </a:xfrm>
          <a:prstGeom prst="rect">
            <a:avLst/>
          </a:prstGeom>
        </p:spPr>
        <p:txBody>
          <a:bodyPr lIns="0" tIns="0" rIns="0" bIns="0" rtlCol="0" anchor="t">
            <a:spAutoFit/>
          </a:bodyPr>
          <a:lstStyle/>
          <a:p>
            <a:pPr algn="l">
              <a:lnSpc>
                <a:spcPts val="2625"/>
              </a:lnSpc>
            </a:pPr>
            <a:r>
              <a:rPr lang="en-US" sz="2000" dirty="0">
                <a:solidFill>
                  <a:srgbClr val="2A2742"/>
                </a:solidFill>
                <a:latin typeface="Arimo"/>
                <a:ea typeface="Arimo"/>
                <a:cs typeface="Arimo"/>
                <a:sym typeface="Arimo"/>
              </a:rPr>
              <a:t>Machine learning algorithms analyzing patterns to forecast delays and arrival times</a:t>
            </a:r>
          </a:p>
        </p:txBody>
      </p:sp>
      <p:grpSp>
        <p:nvGrpSpPr>
          <p:cNvPr id="27" name="Group 27"/>
          <p:cNvGrpSpPr>
            <a:grpSpLocks noChangeAspect="1"/>
          </p:cNvGrpSpPr>
          <p:nvPr/>
        </p:nvGrpSpPr>
        <p:grpSpPr>
          <a:xfrm>
            <a:off x="9630890" y="6590432"/>
            <a:ext cx="2319338" cy="2319338"/>
            <a:chOff x="0" y="0"/>
            <a:chExt cx="3092450" cy="3092450"/>
          </a:xfrm>
        </p:grpSpPr>
        <p:sp>
          <p:nvSpPr>
            <p:cNvPr id="28" name="Freeform 28" descr="preencoded.png"/>
            <p:cNvSpPr/>
            <p:nvPr/>
          </p:nvSpPr>
          <p:spPr>
            <a:xfrm>
              <a:off x="0" y="0"/>
              <a:ext cx="3092450" cy="3092450"/>
            </a:xfrm>
            <a:custGeom>
              <a:avLst/>
              <a:gdLst/>
              <a:ahLst/>
              <a:cxnLst/>
              <a:rect l="l" t="t" r="r" b="b"/>
              <a:pathLst>
                <a:path w="3092450" h="3092450">
                  <a:moveTo>
                    <a:pt x="0" y="0"/>
                  </a:moveTo>
                  <a:lnTo>
                    <a:pt x="3092450" y="0"/>
                  </a:lnTo>
                  <a:lnTo>
                    <a:pt x="3092450" y="3092450"/>
                  </a:lnTo>
                  <a:lnTo>
                    <a:pt x="0" y="3092450"/>
                  </a:lnTo>
                  <a:lnTo>
                    <a:pt x="0" y="0"/>
                  </a:lnTo>
                  <a:close/>
                </a:path>
              </a:pathLst>
            </a:custGeom>
            <a:blipFill>
              <a:blip r:embed="rId9"/>
              <a:stretch>
                <a:fillRect/>
              </a:stretch>
            </a:blipFill>
          </p:spPr>
        </p:sp>
      </p:grpSp>
      <p:sp>
        <p:nvSpPr>
          <p:cNvPr id="29" name="TextBox 29"/>
          <p:cNvSpPr txBox="1"/>
          <p:nvPr/>
        </p:nvSpPr>
        <p:spPr>
          <a:xfrm>
            <a:off x="12610677" y="6805484"/>
            <a:ext cx="3547096" cy="333425"/>
          </a:xfrm>
          <a:prstGeom prst="rect">
            <a:avLst/>
          </a:prstGeom>
        </p:spPr>
        <p:txBody>
          <a:bodyPr wrap="square" lIns="0" tIns="0" rIns="0" bIns="0" rtlCol="0" anchor="t">
            <a:spAutoFit/>
          </a:bodyPr>
          <a:lstStyle/>
          <a:p>
            <a:pPr algn="l">
              <a:lnSpc>
                <a:spcPts val="2562"/>
              </a:lnSpc>
            </a:pPr>
            <a:r>
              <a:rPr lang="en-US" sz="2800" b="1" dirty="0">
                <a:solidFill>
                  <a:srgbClr val="2A2742"/>
                </a:solidFill>
                <a:latin typeface="Arimo Bold"/>
                <a:ea typeface="Arimo Bold"/>
                <a:cs typeface="Arimo Bold"/>
                <a:sym typeface="Arimo Bold"/>
              </a:rPr>
              <a:t>Web Dashboard</a:t>
            </a:r>
          </a:p>
        </p:txBody>
      </p:sp>
      <p:sp>
        <p:nvSpPr>
          <p:cNvPr id="30" name="TextBox 30"/>
          <p:cNvSpPr txBox="1"/>
          <p:nvPr/>
        </p:nvSpPr>
        <p:spPr>
          <a:xfrm>
            <a:off x="12654184" y="7394366"/>
            <a:ext cx="3998862" cy="975332"/>
          </a:xfrm>
          <a:prstGeom prst="rect">
            <a:avLst/>
          </a:prstGeom>
        </p:spPr>
        <p:txBody>
          <a:bodyPr lIns="0" tIns="0" rIns="0" bIns="0" rtlCol="0" anchor="t">
            <a:spAutoFit/>
          </a:bodyPr>
          <a:lstStyle/>
          <a:p>
            <a:pPr algn="l">
              <a:lnSpc>
                <a:spcPts val="2625"/>
              </a:lnSpc>
            </a:pPr>
            <a:r>
              <a:rPr lang="en-US" sz="2000" dirty="0">
                <a:solidFill>
                  <a:srgbClr val="2A2742"/>
                </a:solidFill>
                <a:latin typeface="Arimo"/>
                <a:ea typeface="Arimo"/>
                <a:cs typeface="Arimo"/>
                <a:sym typeface="Arimo"/>
              </a:rPr>
              <a:t>Responsive interface accessible to students and administrators for live tracking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59828"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6" name="Group 6"/>
          <p:cNvGrpSpPr>
            <a:grpSpLocks noChangeAspect="1"/>
          </p:cNvGrpSpPr>
          <p:nvPr/>
        </p:nvGrpSpPr>
        <p:grpSpPr>
          <a:xfrm>
            <a:off x="16049019" y="9686925"/>
            <a:ext cx="2153256" cy="514350"/>
            <a:chOff x="0" y="0"/>
            <a:chExt cx="2871008" cy="685800"/>
          </a:xfrm>
        </p:grpSpPr>
        <p:sp>
          <p:nvSpPr>
            <p:cNvPr id="7" name="Freeform 7" descr="preencoded.png">
              <a:hlinkClick r:id="rId4"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5"/>
              <a:stretch>
                <a:fillRect r="-1"/>
              </a:stretch>
            </a:blipFill>
          </p:spPr>
        </p:sp>
      </p:grpSp>
      <p:grpSp>
        <p:nvGrpSpPr>
          <p:cNvPr id="8" name="Group 8"/>
          <p:cNvGrpSpPr>
            <a:grpSpLocks noChangeAspect="1"/>
          </p:cNvGrpSpPr>
          <p:nvPr/>
        </p:nvGrpSpPr>
        <p:grpSpPr>
          <a:xfrm>
            <a:off x="11430000" y="0"/>
            <a:ext cx="6858000" cy="10287000"/>
            <a:chOff x="0" y="0"/>
            <a:chExt cx="9144000" cy="13716000"/>
          </a:xfrm>
        </p:grpSpPr>
        <p:sp>
          <p:nvSpPr>
            <p:cNvPr id="9" name="Freeform 9"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6"/>
              <a:stretch>
                <a:fillRect/>
              </a:stretch>
            </a:blipFill>
          </p:spPr>
        </p:sp>
      </p:grpSp>
      <p:sp>
        <p:nvSpPr>
          <p:cNvPr id="10" name="TextBox 10"/>
          <p:cNvSpPr txBox="1"/>
          <p:nvPr/>
        </p:nvSpPr>
        <p:spPr>
          <a:xfrm>
            <a:off x="790278" y="354806"/>
            <a:ext cx="8685460" cy="766019"/>
          </a:xfrm>
          <a:prstGeom prst="rect">
            <a:avLst/>
          </a:prstGeom>
        </p:spPr>
        <p:txBody>
          <a:bodyPr lIns="0" tIns="0" rIns="0" bIns="0" rtlCol="0" anchor="t">
            <a:spAutoFit/>
          </a:bodyPr>
          <a:lstStyle/>
          <a:p>
            <a:pPr algn="l">
              <a:lnSpc>
                <a:spcPts val="5625"/>
              </a:lnSpc>
            </a:pPr>
            <a:r>
              <a:rPr lang="en-US" sz="4499" b="1" dirty="0">
                <a:solidFill>
                  <a:srgbClr val="231971"/>
                </a:solidFill>
                <a:latin typeface="Arimo Bold"/>
                <a:ea typeface="Arimo Bold"/>
                <a:cs typeface="Arimo Bold"/>
                <a:sym typeface="Arimo Bold"/>
              </a:rPr>
              <a:t>Advantages of Proposed System</a:t>
            </a:r>
          </a:p>
        </p:txBody>
      </p:sp>
      <p:sp>
        <p:nvSpPr>
          <p:cNvPr id="11" name="TextBox 11"/>
          <p:cNvSpPr txBox="1"/>
          <p:nvPr/>
        </p:nvSpPr>
        <p:spPr>
          <a:xfrm>
            <a:off x="804565" y="1939975"/>
            <a:ext cx="3082081" cy="682377"/>
          </a:xfrm>
          <a:prstGeom prst="rect">
            <a:avLst/>
          </a:prstGeom>
        </p:spPr>
        <p:txBody>
          <a:bodyPr lIns="0" tIns="0" rIns="0" bIns="0" rtlCol="0" anchor="t">
            <a:spAutoFit/>
          </a:bodyPr>
          <a:lstStyle/>
          <a:p>
            <a:pPr algn="ctr">
              <a:lnSpc>
                <a:spcPts val="5937"/>
              </a:lnSpc>
            </a:pPr>
            <a:r>
              <a:rPr lang="en-US" sz="5937" b="1" dirty="0">
                <a:solidFill>
                  <a:srgbClr val="2A2742"/>
                </a:solidFill>
                <a:latin typeface="Arimo Bold"/>
                <a:ea typeface="Arimo Bold"/>
                <a:cs typeface="Arimo Bold"/>
                <a:sym typeface="Arimo Bold"/>
              </a:rPr>
              <a:t>90%</a:t>
            </a:r>
          </a:p>
        </p:txBody>
      </p:sp>
      <p:sp>
        <p:nvSpPr>
          <p:cNvPr id="12" name="TextBox 12"/>
          <p:cNvSpPr txBox="1"/>
          <p:nvPr/>
        </p:nvSpPr>
        <p:spPr>
          <a:xfrm>
            <a:off x="908745" y="2881015"/>
            <a:ext cx="2873574" cy="359073"/>
          </a:xfrm>
          <a:prstGeom prst="rect">
            <a:avLst/>
          </a:prstGeom>
        </p:spPr>
        <p:txBody>
          <a:bodyPr lIns="0" tIns="0" rIns="0" bIns="0" rtlCol="0" anchor="t">
            <a:spAutoFit/>
          </a:bodyPr>
          <a:lstStyle/>
          <a:p>
            <a:pPr algn="ctr">
              <a:lnSpc>
                <a:spcPts val="2812"/>
              </a:lnSpc>
            </a:pPr>
            <a:r>
              <a:rPr lang="en-US" sz="2400" b="1" dirty="0">
                <a:solidFill>
                  <a:srgbClr val="2A2742"/>
                </a:solidFill>
                <a:latin typeface="Arimo Bold"/>
                <a:ea typeface="Arimo Bold"/>
                <a:cs typeface="Arimo Bold"/>
                <a:sym typeface="Arimo Bold"/>
              </a:rPr>
              <a:t>Cost Reduction</a:t>
            </a:r>
          </a:p>
        </p:txBody>
      </p:sp>
      <p:sp>
        <p:nvSpPr>
          <p:cNvPr id="13" name="TextBox 13"/>
          <p:cNvSpPr txBox="1"/>
          <p:nvPr/>
        </p:nvSpPr>
        <p:spPr>
          <a:xfrm>
            <a:off x="804565" y="3311277"/>
            <a:ext cx="3082081" cy="1081130"/>
          </a:xfrm>
          <a:prstGeom prst="rect">
            <a:avLst/>
          </a:prstGeom>
        </p:spPr>
        <p:txBody>
          <a:bodyPr lIns="0" tIns="0" rIns="0" bIns="0" rtlCol="0" anchor="t">
            <a:spAutoFit/>
          </a:bodyPr>
          <a:lstStyle/>
          <a:p>
            <a:pPr algn="ctr">
              <a:lnSpc>
                <a:spcPts val="2874"/>
              </a:lnSpc>
            </a:pPr>
            <a:r>
              <a:rPr lang="en-US" sz="2000" dirty="0">
                <a:solidFill>
                  <a:srgbClr val="2A2742"/>
                </a:solidFill>
                <a:latin typeface="Arimo"/>
                <a:ea typeface="Arimo"/>
                <a:cs typeface="Arimo"/>
                <a:sym typeface="Arimo"/>
              </a:rPr>
              <a:t>Eliminates expensive GPS hardware investment and maintenance expenses</a:t>
            </a:r>
          </a:p>
        </p:txBody>
      </p:sp>
      <p:sp>
        <p:nvSpPr>
          <p:cNvPr id="14" name="TextBox 14"/>
          <p:cNvSpPr txBox="1"/>
          <p:nvPr/>
        </p:nvSpPr>
        <p:spPr>
          <a:xfrm>
            <a:off x="4173885" y="1939975"/>
            <a:ext cx="3082081" cy="682377"/>
          </a:xfrm>
          <a:prstGeom prst="rect">
            <a:avLst/>
          </a:prstGeom>
        </p:spPr>
        <p:txBody>
          <a:bodyPr lIns="0" tIns="0" rIns="0" bIns="0" rtlCol="0" anchor="t">
            <a:spAutoFit/>
          </a:bodyPr>
          <a:lstStyle/>
          <a:p>
            <a:pPr algn="ctr">
              <a:lnSpc>
                <a:spcPts val="5937"/>
              </a:lnSpc>
            </a:pPr>
            <a:r>
              <a:rPr lang="en-US" sz="5937" b="1" dirty="0">
                <a:solidFill>
                  <a:srgbClr val="2A2742"/>
                </a:solidFill>
                <a:latin typeface="Arimo Bold"/>
                <a:ea typeface="Arimo Bold"/>
                <a:cs typeface="Arimo Bold"/>
                <a:sym typeface="Arimo Bold"/>
              </a:rPr>
              <a:t>100%</a:t>
            </a:r>
          </a:p>
        </p:txBody>
      </p:sp>
      <p:sp>
        <p:nvSpPr>
          <p:cNvPr id="15" name="TextBox 15"/>
          <p:cNvSpPr txBox="1"/>
          <p:nvPr/>
        </p:nvSpPr>
        <p:spPr>
          <a:xfrm>
            <a:off x="4250234" y="2881015"/>
            <a:ext cx="2929384" cy="387698"/>
          </a:xfrm>
          <a:prstGeom prst="rect">
            <a:avLst/>
          </a:prstGeom>
        </p:spPr>
        <p:txBody>
          <a:bodyPr lIns="0" tIns="0" rIns="0" bIns="0" rtlCol="0" anchor="t">
            <a:spAutoFit/>
          </a:bodyPr>
          <a:lstStyle/>
          <a:p>
            <a:pPr algn="ctr">
              <a:lnSpc>
                <a:spcPts val="2812"/>
              </a:lnSpc>
            </a:pPr>
            <a:r>
              <a:rPr lang="en-US" sz="2249" b="1" dirty="0">
                <a:solidFill>
                  <a:srgbClr val="2A2742"/>
                </a:solidFill>
                <a:latin typeface="Arimo Bold"/>
                <a:ea typeface="Arimo Bold"/>
                <a:cs typeface="Arimo Bold"/>
                <a:sym typeface="Arimo Bold"/>
              </a:rPr>
              <a:t>Driver Authentication</a:t>
            </a:r>
          </a:p>
        </p:txBody>
      </p:sp>
      <p:sp>
        <p:nvSpPr>
          <p:cNvPr id="16" name="TextBox 16"/>
          <p:cNvSpPr txBox="1"/>
          <p:nvPr/>
        </p:nvSpPr>
        <p:spPr>
          <a:xfrm>
            <a:off x="4173885" y="3311277"/>
            <a:ext cx="3082081" cy="1453026"/>
          </a:xfrm>
          <a:prstGeom prst="rect">
            <a:avLst/>
          </a:prstGeom>
        </p:spPr>
        <p:txBody>
          <a:bodyPr lIns="0" tIns="0" rIns="0" bIns="0" rtlCol="0" anchor="t">
            <a:spAutoFit/>
          </a:bodyPr>
          <a:lstStyle/>
          <a:p>
            <a:pPr algn="ctr">
              <a:lnSpc>
                <a:spcPts val="2874"/>
              </a:lnSpc>
            </a:pPr>
            <a:r>
              <a:rPr lang="en-US" sz="2000" dirty="0">
                <a:solidFill>
                  <a:srgbClr val="2A2742"/>
                </a:solidFill>
                <a:latin typeface="Arimo"/>
                <a:ea typeface="Arimo"/>
                <a:cs typeface="Arimo"/>
                <a:sym typeface="Arimo"/>
              </a:rPr>
              <a:t>Biometric verification ensures only authorized personnel access the system</a:t>
            </a:r>
          </a:p>
        </p:txBody>
      </p:sp>
      <p:sp>
        <p:nvSpPr>
          <p:cNvPr id="17" name="TextBox 17"/>
          <p:cNvSpPr txBox="1"/>
          <p:nvPr/>
        </p:nvSpPr>
        <p:spPr>
          <a:xfrm>
            <a:off x="7543205" y="1939975"/>
            <a:ext cx="3082081" cy="682377"/>
          </a:xfrm>
          <a:prstGeom prst="rect">
            <a:avLst/>
          </a:prstGeom>
        </p:spPr>
        <p:txBody>
          <a:bodyPr lIns="0" tIns="0" rIns="0" bIns="0" rtlCol="0" anchor="t">
            <a:spAutoFit/>
          </a:bodyPr>
          <a:lstStyle/>
          <a:p>
            <a:pPr algn="ctr">
              <a:lnSpc>
                <a:spcPts val="5937"/>
              </a:lnSpc>
            </a:pPr>
            <a:r>
              <a:rPr lang="en-US" sz="5937" b="1" dirty="0">
                <a:solidFill>
                  <a:srgbClr val="2A2742"/>
                </a:solidFill>
                <a:latin typeface="Arimo Bold"/>
                <a:ea typeface="Arimo Bold"/>
                <a:cs typeface="Arimo Bold"/>
                <a:sym typeface="Arimo Bold"/>
              </a:rPr>
              <a:t>85%</a:t>
            </a:r>
          </a:p>
        </p:txBody>
      </p:sp>
      <p:sp>
        <p:nvSpPr>
          <p:cNvPr id="18" name="TextBox 18"/>
          <p:cNvSpPr txBox="1"/>
          <p:nvPr/>
        </p:nvSpPr>
        <p:spPr>
          <a:xfrm>
            <a:off x="7647385" y="2881015"/>
            <a:ext cx="2873574" cy="387698"/>
          </a:xfrm>
          <a:prstGeom prst="rect">
            <a:avLst/>
          </a:prstGeom>
        </p:spPr>
        <p:txBody>
          <a:bodyPr lIns="0" tIns="0" rIns="0" bIns="0" rtlCol="0" anchor="t">
            <a:spAutoFit/>
          </a:bodyPr>
          <a:lstStyle/>
          <a:p>
            <a:pPr algn="ctr">
              <a:lnSpc>
                <a:spcPts val="2812"/>
              </a:lnSpc>
            </a:pPr>
            <a:r>
              <a:rPr lang="en-US" sz="2249" b="1" dirty="0">
                <a:solidFill>
                  <a:srgbClr val="2A2742"/>
                </a:solidFill>
                <a:latin typeface="Arimo Bold"/>
                <a:ea typeface="Arimo Bold"/>
                <a:cs typeface="Arimo Bold"/>
                <a:sym typeface="Arimo Bold"/>
              </a:rPr>
              <a:t>Prediction Accuracy</a:t>
            </a:r>
          </a:p>
        </p:txBody>
      </p:sp>
      <p:sp>
        <p:nvSpPr>
          <p:cNvPr id="19" name="TextBox 19"/>
          <p:cNvSpPr txBox="1"/>
          <p:nvPr/>
        </p:nvSpPr>
        <p:spPr>
          <a:xfrm>
            <a:off x="7543205" y="3311277"/>
            <a:ext cx="3082081" cy="1453026"/>
          </a:xfrm>
          <a:prstGeom prst="rect">
            <a:avLst/>
          </a:prstGeom>
        </p:spPr>
        <p:txBody>
          <a:bodyPr lIns="0" tIns="0" rIns="0" bIns="0" rtlCol="0" anchor="t">
            <a:spAutoFit/>
          </a:bodyPr>
          <a:lstStyle/>
          <a:p>
            <a:pPr algn="ctr">
              <a:lnSpc>
                <a:spcPts val="2874"/>
              </a:lnSpc>
            </a:pPr>
            <a:r>
              <a:rPr lang="en-US" sz="2000" dirty="0">
                <a:solidFill>
                  <a:srgbClr val="2A2742"/>
                </a:solidFill>
                <a:latin typeface="Arimo"/>
                <a:ea typeface="Arimo"/>
                <a:cs typeface="Arimo"/>
                <a:sym typeface="Arimo"/>
              </a:rPr>
              <a:t>AI algorithms deliver highly accurate arrival time estimates based on historical data</a:t>
            </a:r>
          </a:p>
        </p:txBody>
      </p:sp>
      <p:grpSp>
        <p:nvGrpSpPr>
          <p:cNvPr id="20" name="Group 20"/>
          <p:cNvGrpSpPr/>
          <p:nvPr/>
        </p:nvGrpSpPr>
        <p:grpSpPr>
          <a:xfrm>
            <a:off x="648931" y="4857994"/>
            <a:ext cx="4824115" cy="2513856"/>
            <a:chOff x="0" y="0"/>
            <a:chExt cx="6432153" cy="3351808"/>
          </a:xfrm>
        </p:grpSpPr>
        <p:sp>
          <p:nvSpPr>
            <p:cNvPr id="21" name="Freeform 21"/>
            <p:cNvSpPr/>
            <p:nvPr/>
          </p:nvSpPr>
          <p:spPr>
            <a:xfrm>
              <a:off x="19050" y="19050"/>
              <a:ext cx="6394069" cy="3313811"/>
            </a:xfrm>
            <a:custGeom>
              <a:avLst/>
              <a:gdLst/>
              <a:ahLst/>
              <a:cxnLst/>
              <a:rect l="l" t="t" r="r" b="b"/>
              <a:pathLst>
                <a:path w="6394069" h="3313811">
                  <a:moveTo>
                    <a:pt x="0" y="128778"/>
                  </a:moveTo>
                  <a:cubicBezTo>
                    <a:pt x="0" y="57658"/>
                    <a:pt x="57912" y="0"/>
                    <a:pt x="129413" y="0"/>
                  </a:cubicBezTo>
                  <a:lnTo>
                    <a:pt x="6264656" y="0"/>
                  </a:lnTo>
                  <a:cubicBezTo>
                    <a:pt x="6336157" y="0"/>
                    <a:pt x="6394069" y="57658"/>
                    <a:pt x="6394069" y="128778"/>
                  </a:cubicBezTo>
                  <a:lnTo>
                    <a:pt x="6394069" y="3185033"/>
                  </a:lnTo>
                  <a:cubicBezTo>
                    <a:pt x="6394069" y="3256153"/>
                    <a:pt x="6336157" y="3313811"/>
                    <a:pt x="6264656" y="3313811"/>
                  </a:cubicBezTo>
                  <a:lnTo>
                    <a:pt x="129413" y="3313811"/>
                  </a:lnTo>
                  <a:cubicBezTo>
                    <a:pt x="57912" y="3313811"/>
                    <a:pt x="0" y="3256153"/>
                    <a:pt x="0" y="3185033"/>
                  </a:cubicBezTo>
                  <a:close/>
                </a:path>
              </a:pathLst>
            </a:custGeom>
            <a:solidFill>
              <a:srgbClr val="FAFAFA">
                <a:alpha val="90196"/>
              </a:srgbClr>
            </a:solidFill>
          </p:spPr>
        </p:sp>
        <p:sp>
          <p:nvSpPr>
            <p:cNvPr id="22" name="Freeform 22"/>
            <p:cNvSpPr/>
            <p:nvPr/>
          </p:nvSpPr>
          <p:spPr>
            <a:xfrm>
              <a:off x="0" y="0"/>
              <a:ext cx="6432169" cy="3351911"/>
            </a:xfrm>
            <a:custGeom>
              <a:avLst/>
              <a:gdLst/>
              <a:ahLst/>
              <a:cxnLst/>
              <a:rect l="l" t="t" r="r" b="b"/>
              <a:pathLst>
                <a:path w="6432169" h="3351911">
                  <a:moveTo>
                    <a:pt x="0" y="147828"/>
                  </a:moveTo>
                  <a:cubicBezTo>
                    <a:pt x="0" y="66040"/>
                    <a:pt x="66548" y="0"/>
                    <a:pt x="148463" y="0"/>
                  </a:cubicBezTo>
                  <a:lnTo>
                    <a:pt x="6283706" y="0"/>
                  </a:lnTo>
                  <a:lnTo>
                    <a:pt x="6283706" y="19050"/>
                  </a:lnTo>
                  <a:lnTo>
                    <a:pt x="6283706" y="0"/>
                  </a:lnTo>
                  <a:cubicBezTo>
                    <a:pt x="6365621" y="0"/>
                    <a:pt x="6432169" y="66040"/>
                    <a:pt x="6432169" y="147828"/>
                  </a:cubicBezTo>
                  <a:lnTo>
                    <a:pt x="6413119" y="147828"/>
                  </a:lnTo>
                  <a:lnTo>
                    <a:pt x="6432169" y="147828"/>
                  </a:lnTo>
                  <a:lnTo>
                    <a:pt x="6432169" y="3204083"/>
                  </a:lnTo>
                  <a:lnTo>
                    <a:pt x="6413119" y="3204083"/>
                  </a:lnTo>
                  <a:lnTo>
                    <a:pt x="6432169" y="3204083"/>
                  </a:lnTo>
                  <a:cubicBezTo>
                    <a:pt x="6432169" y="3285744"/>
                    <a:pt x="6365621" y="3351911"/>
                    <a:pt x="6283706" y="3351911"/>
                  </a:cubicBezTo>
                  <a:lnTo>
                    <a:pt x="6283706" y="3332861"/>
                  </a:lnTo>
                  <a:lnTo>
                    <a:pt x="6283706" y="3351911"/>
                  </a:lnTo>
                  <a:lnTo>
                    <a:pt x="148463" y="3351911"/>
                  </a:lnTo>
                  <a:lnTo>
                    <a:pt x="148463" y="3332861"/>
                  </a:lnTo>
                  <a:lnTo>
                    <a:pt x="148463" y="3351911"/>
                  </a:lnTo>
                  <a:cubicBezTo>
                    <a:pt x="66548" y="3351784"/>
                    <a:pt x="0" y="3285744"/>
                    <a:pt x="0" y="3204083"/>
                  </a:cubicBezTo>
                  <a:lnTo>
                    <a:pt x="0" y="147828"/>
                  </a:lnTo>
                  <a:lnTo>
                    <a:pt x="19050" y="147828"/>
                  </a:lnTo>
                  <a:lnTo>
                    <a:pt x="0" y="147828"/>
                  </a:lnTo>
                  <a:moveTo>
                    <a:pt x="38100" y="147828"/>
                  </a:moveTo>
                  <a:lnTo>
                    <a:pt x="38100" y="3204083"/>
                  </a:lnTo>
                  <a:lnTo>
                    <a:pt x="19050" y="3204083"/>
                  </a:lnTo>
                  <a:lnTo>
                    <a:pt x="38100" y="3204083"/>
                  </a:lnTo>
                  <a:cubicBezTo>
                    <a:pt x="38100" y="3264535"/>
                    <a:pt x="87376" y="3313811"/>
                    <a:pt x="148463" y="3313811"/>
                  </a:cubicBezTo>
                  <a:lnTo>
                    <a:pt x="6283706" y="3313811"/>
                  </a:lnTo>
                  <a:cubicBezTo>
                    <a:pt x="6344793" y="3313811"/>
                    <a:pt x="6394069" y="3264662"/>
                    <a:pt x="6394069" y="3204083"/>
                  </a:cubicBezTo>
                  <a:lnTo>
                    <a:pt x="6394069" y="147828"/>
                  </a:lnTo>
                  <a:cubicBezTo>
                    <a:pt x="6394069" y="87376"/>
                    <a:pt x="6344793" y="38100"/>
                    <a:pt x="6283706" y="38100"/>
                  </a:cubicBezTo>
                  <a:lnTo>
                    <a:pt x="148463" y="38100"/>
                  </a:lnTo>
                  <a:lnTo>
                    <a:pt x="148463" y="19050"/>
                  </a:lnTo>
                  <a:lnTo>
                    <a:pt x="148463" y="38100"/>
                  </a:lnTo>
                  <a:cubicBezTo>
                    <a:pt x="87376" y="38100"/>
                    <a:pt x="38100" y="87249"/>
                    <a:pt x="38100" y="147828"/>
                  </a:cubicBezTo>
                  <a:close/>
                </a:path>
              </a:pathLst>
            </a:custGeom>
            <a:solidFill>
              <a:srgbClr val="BDB8DF"/>
            </a:solidFill>
          </p:spPr>
        </p:sp>
      </p:grpSp>
      <p:sp>
        <p:nvSpPr>
          <p:cNvPr id="23" name="TextBox 23"/>
          <p:cNvSpPr txBox="1"/>
          <p:nvPr/>
        </p:nvSpPr>
        <p:spPr>
          <a:xfrm>
            <a:off x="1045809" y="5176976"/>
            <a:ext cx="3962414" cy="359073"/>
          </a:xfrm>
          <a:prstGeom prst="rect">
            <a:avLst/>
          </a:prstGeom>
        </p:spPr>
        <p:txBody>
          <a:bodyPr wrap="square" lIns="0" tIns="0" rIns="0" bIns="0" rtlCol="0" anchor="t">
            <a:spAutoFit/>
          </a:bodyPr>
          <a:lstStyle/>
          <a:p>
            <a:pPr algn="l">
              <a:lnSpc>
                <a:spcPts val="2812"/>
              </a:lnSpc>
            </a:pPr>
            <a:r>
              <a:rPr lang="en-US" sz="2400" b="1" dirty="0">
                <a:solidFill>
                  <a:srgbClr val="2A2742"/>
                </a:solidFill>
                <a:latin typeface="Arimo Bold"/>
                <a:ea typeface="Arimo Bold"/>
                <a:cs typeface="Arimo Bold"/>
                <a:sym typeface="Arimo Bold"/>
              </a:rPr>
              <a:t>Universal Accessibility</a:t>
            </a:r>
          </a:p>
        </p:txBody>
      </p:sp>
      <p:sp>
        <p:nvSpPr>
          <p:cNvPr id="24" name="TextBox 24"/>
          <p:cNvSpPr txBox="1"/>
          <p:nvPr/>
        </p:nvSpPr>
        <p:spPr>
          <a:xfrm>
            <a:off x="1028700" y="5776851"/>
            <a:ext cx="4278809" cy="1453026"/>
          </a:xfrm>
          <a:prstGeom prst="rect">
            <a:avLst/>
          </a:prstGeom>
        </p:spPr>
        <p:txBody>
          <a:bodyPr lIns="0" tIns="0" rIns="0" bIns="0" rtlCol="0" anchor="t">
            <a:spAutoFit/>
          </a:bodyPr>
          <a:lstStyle/>
          <a:p>
            <a:pPr algn="l">
              <a:lnSpc>
                <a:spcPts val="2874"/>
              </a:lnSpc>
            </a:pPr>
            <a:r>
              <a:rPr lang="en-US" sz="2000" dirty="0">
                <a:solidFill>
                  <a:srgbClr val="2A2742"/>
                </a:solidFill>
                <a:latin typeface="Arimo"/>
                <a:ea typeface="Arimo"/>
                <a:cs typeface="Arimo"/>
                <a:sym typeface="Arimo"/>
              </a:rPr>
              <a:t>Web-based dashboard works across all devices—smartphones, tablets, and computers—without requiring app installation for end users.</a:t>
            </a:r>
          </a:p>
        </p:txBody>
      </p:sp>
      <p:grpSp>
        <p:nvGrpSpPr>
          <p:cNvPr id="25" name="Group 25"/>
          <p:cNvGrpSpPr/>
          <p:nvPr/>
        </p:nvGrpSpPr>
        <p:grpSpPr>
          <a:xfrm>
            <a:off x="5837343" y="4843784"/>
            <a:ext cx="4824115" cy="2513856"/>
            <a:chOff x="0" y="0"/>
            <a:chExt cx="6432153" cy="3351808"/>
          </a:xfrm>
        </p:grpSpPr>
        <p:sp>
          <p:nvSpPr>
            <p:cNvPr id="26" name="Freeform 26"/>
            <p:cNvSpPr/>
            <p:nvPr/>
          </p:nvSpPr>
          <p:spPr>
            <a:xfrm>
              <a:off x="19050" y="19050"/>
              <a:ext cx="6394069" cy="3313811"/>
            </a:xfrm>
            <a:custGeom>
              <a:avLst/>
              <a:gdLst/>
              <a:ahLst/>
              <a:cxnLst/>
              <a:rect l="l" t="t" r="r" b="b"/>
              <a:pathLst>
                <a:path w="6394069" h="3313811">
                  <a:moveTo>
                    <a:pt x="0" y="128778"/>
                  </a:moveTo>
                  <a:cubicBezTo>
                    <a:pt x="0" y="57658"/>
                    <a:pt x="57912" y="0"/>
                    <a:pt x="129413" y="0"/>
                  </a:cubicBezTo>
                  <a:lnTo>
                    <a:pt x="6264656" y="0"/>
                  </a:lnTo>
                  <a:cubicBezTo>
                    <a:pt x="6336157" y="0"/>
                    <a:pt x="6394069" y="57658"/>
                    <a:pt x="6394069" y="128778"/>
                  </a:cubicBezTo>
                  <a:lnTo>
                    <a:pt x="6394069" y="3185033"/>
                  </a:lnTo>
                  <a:cubicBezTo>
                    <a:pt x="6394069" y="3256153"/>
                    <a:pt x="6336157" y="3313811"/>
                    <a:pt x="6264656" y="3313811"/>
                  </a:cubicBezTo>
                  <a:lnTo>
                    <a:pt x="129413" y="3313811"/>
                  </a:lnTo>
                  <a:cubicBezTo>
                    <a:pt x="57912" y="3313811"/>
                    <a:pt x="0" y="3256153"/>
                    <a:pt x="0" y="3185033"/>
                  </a:cubicBezTo>
                  <a:close/>
                </a:path>
              </a:pathLst>
            </a:custGeom>
            <a:solidFill>
              <a:srgbClr val="FAFAFA">
                <a:alpha val="90196"/>
              </a:srgbClr>
            </a:solidFill>
          </p:spPr>
        </p:sp>
        <p:sp>
          <p:nvSpPr>
            <p:cNvPr id="27" name="Freeform 27"/>
            <p:cNvSpPr/>
            <p:nvPr/>
          </p:nvSpPr>
          <p:spPr>
            <a:xfrm>
              <a:off x="0" y="0"/>
              <a:ext cx="6432169" cy="3351911"/>
            </a:xfrm>
            <a:custGeom>
              <a:avLst/>
              <a:gdLst/>
              <a:ahLst/>
              <a:cxnLst/>
              <a:rect l="l" t="t" r="r" b="b"/>
              <a:pathLst>
                <a:path w="6432169" h="3351911">
                  <a:moveTo>
                    <a:pt x="0" y="147828"/>
                  </a:moveTo>
                  <a:cubicBezTo>
                    <a:pt x="0" y="66040"/>
                    <a:pt x="66548" y="0"/>
                    <a:pt x="148463" y="0"/>
                  </a:cubicBezTo>
                  <a:lnTo>
                    <a:pt x="6283706" y="0"/>
                  </a:lnTo>
                  <a:lnTo>
                    <a:pt x="6283706" y="19050"/>
                  </a:lnTo>
                  <a:lnTo>
                    <a:pt x="6283706" y="0"/>
                  </a:lnTo>
                  <a:cubicBezTo>
                    <a:pt x="6365621" y="0"/>
                    <a:pt x="6432169" y="66040"/>
                    <a:pt x="6432169" y="147828"/>
                  </a:cubicBezTo>
                  <a:lnTo>
                    <a:pt x="6413119" y="147828"/>
                  </a:lnTo>
                  <a:lnTo>
                    <a:pt x="6432169" y="147828"/>
                  </a:lnTo>
                  <a:lnTo>
                    <a:pt x="6432169" y="3204083"/>
                  </a:lnTo>
                  <a:lnTo>
                    <a:pt x="6413119" y="3204083"/>
                  </a:lnTo>
                  <a:lnTo>
                    <a:pt x="6432169" y="3204083"/>
                  </a:lnTo>
                  <a:cubicBezTo>
                    <a:pt x="6432169" y="3285744"/>
                    <a:pt x="6365621" y="3351911"/>
                    <a:pt x="6283706" y="3351911"/>
                  </a:cubicBezTo>
                  <a:lnTo>
                    <a:pt x="6283706" y="3332861"/>
                  </a:lnTo>
                  <a:lnTo>
                    <a:pt x="6283706" y="3351911"/>
                  </a:lnTo>
                  <a:lnTo>
                    <a:pt x="148463" y="3351911"/>
                  </a:lnTo>
                  <a:lnTo>
                    <a:pt x="148463" y="3332861"/>
                  </a:lnTo>
                  <a:lnTo>
                    <a:pt x="148463" y="3351911"/>
                  </a:lnTo>
                  <a:cubicBezTo>
                    <a:pt x="66548" y="3351784"/>
                    <a:pt x="0" y="3285744"/>
                    <a:pt x="0" y="3204083"/>
                  </a:cubicBezTo>
                  <a:lnTo>
                    <a:pt x="0" y="147828"/>
                  </a:lnTo>
                  <a:lnTo>
                    <a:pt x="19050" y="147828"/>
                  </a:lnTo>
                  <a:lnTo>
                    <a:pt x="0" y="147828"/>
                  </a:lnTo>
                  <a:moveTo>
                    <a:pt x="38100" y="147828"/>
                  </a:moveTo>
                  <a:lnTo>
                    <a:pt x="38100" y="3204083"/>
                  </a:lnTo>
                  <a:lnTo>
                    <a:pt x="19050" y="3204083"/>
                  </a:lnTo>
                  <a:lnTo>
                    <a:pt x="38100" y="3204083"/>
                  </a:lnTo>
                  <a:cubicBezTo>
                    <a:pt x="38100" y="3264535"/>
                    <a:pt x="87376" y="3313811"/>
                    <a:pt x="148463" y="3313811"/>
                  </a:cubicBezTo>
                  <a:lnTo>
                    <a:pt x="6283706" y="3313811"/>
                  </a:lnTo>
                  <a:cubicBezTo>
                    <a:pt x="6344793" y="3313811"/>
                    <a:pt x="6394069" y="3264662"/>
                    <a:pt x="6394069" y="3204083"/>
                  </a:cubicBezTo>
                  <a:lnTo>
                    <a:pt x="6394069" y="147828"/>
                  </a:lnTo>
                  <a:cubicBezTo>
                    <a:pt x="6394069" y="87376"/>
                    <a:pt x="6344793" y="38100"/>
                    <a:pt x="6283706" y="38100"/>
                  </a:cubicBezTo>
                  <a:lnTo>
                    <a:pt x="148463" y="38100"/>
                  </a:lnTo>
                  <a:lnTo>
                    <a:pt x="148463" y="19050"/>
                  </a:lnTo>
                  <a:lnTo>
                    <a:pt x="148463" y="38100"/>
                  </a:lnTo>
                  <a:cubicBezTo>
                    <a:pt x="87376" y="38100"/>
                    <a:pt x="38100" y="87249"/>
                    <a:pt x="38100" y="147828"/>
                  </a:cubicBezTo>
                  <a:close/>
                </a:path>
              </a:pathLst>
            </a:custGeom>
            <a:solidFill>
              <a:srgbClr val="BDB8DF"/>
            </a:solidFill>
          </p:spPr>
        </p:sp>
      </p:grpSp>
      <p:sp>
        <p:nvSpPr>
          <p:cNvPr id="28" name="TextBox 28"/>
          <p:cNvSpPr txBox="1"/>
          <p:nvPr/>
        </p:nvSpPr>
        <p:spPr>
          <a:xfrm>
            <a:off x="6121989" y="5153671"/>
            <a:ext cx="4046339" cy="359073"/>
          </a:xfrm>
          <a:prstGeom prst="rect">
            <a:avLst/>
          </a:prstGeom>
        </p:spPr>
        <p:txBody>
          <a:bodyPr wrap="square" lIns="0" tIns="0" rIns="0" bIns="0" rtlCol="0" anchor="t">
            <a:spAutoFit/>
          </a:bodyPr>
          <a:lstStyle/>
          <a:p>
            <a:pPr algn="l">
              <a:lnSpc>
                <a:spcPts val="2812"/>
              </a:lnSpc>
            </a:pPr>
            <a:r>
              <a:rPr lang="en-US" sz="2400" b="1" dirty="0">
                <a:solidFill>
                  <a:srgbClr val="2A2742"/>
                </a:solidFill>
                <a:latin typeface="Arimo Bold"/>
                <a:ea typeface="Arimo Bold"/>
                <a:cs typeface="Arimo Bold"/>
                <a:sym typeface="Arimo Bold"/>
              </a:rPr>
              <a:t>Scalable Architecture</a:t>
            </a:r>
          </a:p>
        </p:txBody>
      </p:sp>
      <p:sp>
        <p:nvSpPr>
          <p:cNvPr id="29" name="TextBox 29"/>
          <p:cNvSpPr txBox="1"/>
          <p:nvPr/>
        </p:nvSpPr>
        <p:spPr>
          <a:xfrm>
            <a:off x="6174060" y="5740848"/>
            <a:ext cx="4278809" cy="1453026"/>
          </a:xfrm>
          <a:prstGeom prst="rect">
            <a:avLst/>
          </a:prstGeom>
        </p:spPr>
        <p:txBody>
          <a:bodyPr lIns="0" tIns="0" rIns="0" bIns="0" rtlCol="0" anchor="t">
            <a:spAutoFit/>
          </a:bodyPr>
          <a:lstStyle/>
          <a:p>
            <a:pPr algn="l">
              <a:lnSpc>
                <a:spcPts val="2874"/>
              </a:lnSpc>
            </a:pPr>
            <a:r>
              <a:rPr lang="en-US" sz="2000" dirty="0">
                <a:solidFill>
                  <a:srgbClr val="2A2742"/>
                </a:solidFill>
                <a:latin typeface="Arimo"/>
                <a:ea typeface="Arimo"/>
                <a:cs typeface="Arimo"/>
                <a:sym typeface="Arimo"/>
              </a:rPr>
              <a:t>System easily expands to accommodate additional buses, routes, or campuses without significant infrastructure changes</a:t>
            </a:r>
            <a:r>
              <a:rPr lang="en-US" sz="1750" dirty="0">
                <a:solidFill>
                  <a:srgbClr val="2A2742"/>
                </a:solidFill>
                <a:latin typeface="Arimo"/>
                <a:ea typeface="Arimo"/>
                <a:cs typeface="Arimo"/>
                <a:sym typeface="Arimo"/>
              </a:rPr>
              <a:t>.</a:t>
            </a:r>
          </a:p>
        </p:txBody>
      </p:sp>
      <p:grpSp>
        <p:nvGrpSpPr>
          <p:cNvPr id="30" name="Group 30"/>
          <p:cNvGrpSpPr/>
          <p:nvPr/>
        </p:nvGrpSpPr>
        <p:grpSpPr>
          <a:xfrm>
            <a:off x="677913" y="7815309"/>
            <a:ext cx="9849445" cy="1778050"/>
            <a:chOff x="0" y="0"/>
            <a:chExt cx="13132593" cy="2370733"/>
          </a:xfrm>
        </p:grpSpPr>
        <p:sp>
          <p:nvSpPr>
            <p:cNvPr id="31" name="Freeform 31"/>
            <p:cNvSpPr/>
            <p:nvPr/>
          </p:nvSpPr>
          <p:spPr>
            <a:xfrm>
              <a:off x="19050" y="19050"/>
              <a:ext cx="13094461" cy="2332736"/>
            </a:xfrm>
            <a:custGeom>
              <a:avLst/>
              <a:gdLst/>
              <a:ahLst/>
              <a:cxnLst/>
              <a:rect l="l" t="t" r="r" b="b"/>
              <a:pathLst>
                <a:path w="13094461" h="2332736">
                  <a:moveTo>
                    <a:pt x="0" y="128778"/>
                  </a:moveTo>
                  <a:cubicBezTo>
                    <a:pt x="0" y="57658"/>
                    <a:pt x="58420" y="0"/>
                    <a:pt x="130429" y="0"/>
                  </a:cubicBezTo>
                  <a:lnTo>
                    <a:pt x="12964033" y="0"/>
                  </a:lnTo>
                  <a:cubicBezTo>
                    <a:pt x="13036042" y="0"/>
                    <a:pt x="13094461" y="57658"/>
                    <a:pt x="13094461" y="128778"/>
                  </a:cubicBezTo>
                  <a:lnTo>
                    <a:pt x="13094461" y="2203958"/>
                  </a:lnTo>
                  <a:cubicBezTo>
                    <a:pt x="13094461" y="2275078"/>
                    <a:pt x="13036042" y="2332736"/>
                    <a:pt x="12964033" y="2332736"/>
                  </a:cubicBezTo>
                  <a:lnTo>
                    <a:pt x="130429" y="2332736"/>
                  </a:lnTo>
                  <a:cubicBezTo>
                    <a:pt x="58420" y="2332736"/>
                    <a:pt x="0" y="2275078"/>
                    <a:pt x="0" y="2203958"/>
                  </a:cubicBezTo>
                  <a:close/>
                </a:path>
              </a:pathLst>
            </a:custGeom>
            <a:solidFill>
              <a:srgbClr val="FAFAFA">
                <a:alpha val="90196"/>
              </a:srgbClr>
            </a:solidFill>
          </p:spPr>
        </p:sp>
        <p:sp>
          <p:nvSpPr>
            <p:cNvPr id="32" name="Freeform 32"/>
            <p:cNvSpPr/>
            <p:nvPr/>
          </p:nvSpPr>
          <p:spPr>
            <a:xfrm>
              <a:off x="0" y="0"/>
              <a:ext cx="13132561" cy="2370836"/>
            </a:xfrm>
            <a:custGeom>
              <a:avLst/>
              <a:gdLst/>
              <a:ahLst/>
              <a:cxnLst/>
              <a:rect l="l" t="t" r="r" b="b"/>
              <a:pathLst>
                <a:path w="13132561" h="2370836">
                  <a:moveTo>
                    <a:pt x="0" y="147828"/>
                  </a:moveTo>
                  <a:cubicBezTo>
                    <a:pt x="0" y="65913"/>
                    <a:pt x="67183" y="0"/>
                    <a:pt x="149479" y="0"/>
                  </a:cubicBezTo>
                  <a:lnTo>
                    <a:pt x="12983083" y="0"/>
                  </a:lnTo>
                  <a:lnTo>
                    <a:pt x="12983083" y="19050"/>
                  </a:lnTo>
                  <a:lnTo>
                    <a:pt x="12983083" y="0"/>
                  </a:lnTo>
                  <a:cubicBezTo>
                    <a:pt x="13065379" y="0"/>
                    <a:pt x="13132561" y="65913"/>
                    <a:pt x="13132561" y="147828"/>
                  </a:cubicBezTo>
                  <a:lnTo>
                    <a:pt x="13113511" y="147828"/>
                  </a:lnTo>
                  <a:lnTo>
                    <a:pt x="13132561" y="147828"/>
                  </a:lnTo>
                  <a:lnTo>
                    <a:pt x="13132561" y="2223008"/>
                  </a:lnTo>
                  <a:lnTo>
                    <a:pt x="13113511" y="2223008"/>
                  </a:lnTo>
                  <a:lnTo>
                    <a:pt x="13132561" y="2223008"/>
                  </a:lnTo>
                  <a:cubicBezTo>
                    <a:pt x="13132561" y="2304923"/>
                    <a:pt x="13065379" y="2370836"/>
                    <a:pt x="12983083" y="2370836"/>
                  </a:cubicBezTo>
                  <a:lnTo>
                    <a:pt x="12983083" y="2351786"/>
                  </a:lnTo>
                  <a:lnTo>
                    <a:pt x="12983083" y="2370836"/>
                  </a:lnTo>
                  <a:lnTo>
                    <a:pt x="149479" y="2370836"/>
                  </a:lnTo>
                  <a:lnTo>
                    <a:pt x="149479" y="2351786"/>
                  </a:lnTo>
                  <a:lnTo>
                    <a:pt x="149479" y="2370836"/>
                  </a:lnTo>
                  <a:cubicBezTo>
                    <a:pt x="67183" y="2370709"/>
                    <a:pt x="0" y="2304796"/>
                    <a:pt x="0" y="2223008"/>
                  </a:cubicBezTo>
                  <a:lnTo>
                    <a:pt x="0" y="147828"/>
                  </a:lnTo>
                  <a:lnTo>
                    <a:pt x="19050" y="147828"/>
                  </a:lnTo>
                  <a:lnTo>
                    <a:pt x="0" y="147828"/>
                  </a:lnTo>
                  <a:moveTo>
                    <a:pt x="38100" y="147828"/>
                  </a:moveTo>
                  <a:lnTo>
                    <a:pt x="38100" y="2223008"/>
                  </a:lnTo>
                  <a:lnTo>
                    <a:pt x="19050" y="2223008"/>
                  </a:lnTo>
                  <a:lnTo>
                    <a:pt x="38100" y="2223008"/>
                  </a:lnTo>
                  <a:cubicBezTo>
                    <a:pt x="38100" y="2283333"/>
                    <a:pt x="87757" y="2332736"/>
                    <a:pt x="149479" y="2332736"/>
                  </a:cubicBezTo>
                  <a:lnTo>
                    <a:pt x="12983083" y="2332736"/>
                  </a:lnTo>
                  <a:cubicBezTo>
                    <a:pt x="13044805" y="2332736"/>
                    <a:pt x="13094461" y="2283333"/>
                    <a:pt x="13094461" y="2223008"/>
                  </a:cubicBezTo>
                  <a:lnTo>
                    <a:pt x="13094461" y="147828"/>
                  </a:lnTo>
                  <a:cubicBezTo>
                    <a:pt x="13094461" y="87503"/>
                    <a:pt x="13044805" y="38100"/>
                    <a:pt x="12983083" y="38100"/>
                  </a:cubicBezTo>
                  <a:lnTo>
                    <a:pt x="149479" y="38100"/>
                  </a:lnTo>
                  <a:lnTo>
                    <a:pt x="149479" y="19050"/>
                  </a:lnTo>
                  <a:lnTo>
                    <a:pt x="149479" y="38100"/>
                  </a:lnTo>
                  <a:cubicBezTo>
                    <a:pt x="87757" y="38100"/>
                    <a:pt x="38100" y="87503"/>
                    <a:pt x="38100" y="147828"/>
                  </a:cubicBezTo>
                  <a:close/>
                </a:path>
              </a:pathLst>
            </a:custGeom>
            <a:solidFill>
              <a:srgbClr val="BDB8DF"/>
            </a:solidFill>
          </p:spPr>
        </p:sp>
      </p:grpSp>
      <p:sp>
        <p:nvSpPr>
          <p:cNvPr id="33" name="TextBox 33"/>
          <p:cNvSpPr txBox="1"/>
          <p:nvPr/>
        </p:nvSpPr>
        <p:spPr>
          <a:xfrm>
            <a:off x="1062930" y="8081516"/>
            <a:ext cx="4788701" cy="359073"/>
          </a:xfrm>
          <a:prstGeom prst="rect">
            <a:avLst/>
          </a:prstGeom>
        </p:spPr>
        <p:txBody>
          <a:bodyPr wrap="square" lIns="0" tIns="0" rIns="0" bIns="0" rtlCol="0" anchor="t">
            <a:spAutoFit/>
          </a:bodyPr>
          <a:lstStyle/>
          <a:p>
            <a:pPr algn="l">
              <a:lnSpc>
                <a:spcPts val="2812"/>
              </a:lnSpc>
            </a:pPr>
            <a:r>
              <a:rPr lang="en-US" sz="2400" b="1" dirty="0">
                <a:solidFill>
                  <a:srgbClr val="2A2742"/>
                </a:solidFill>
                <a:latin typeface="Arimo Bold"/>
                <a:ea typeface="Arimo Bold"/>
                <a:cs typeface="Arimo Bold"/>
                <a:sym typeface="Arimo Bold"/>
              </a:rPr>
              <a:t>Real-TimeTransparency</a:t>
            </a:r>
          </a:p>
        </p:txBody>
      </p:sp>
      <p:sp>
        <p:nvSpPr>
          <p:cNvPr id="34" name="TextBox 34"/>
          <p:cNvSpPr txBox="1"/>
          <p:nvPr/>
        </p:nvSpPr>
        <p:spPr>
          <a:xfrm>
            <a:off x="1028700" y="8529354"/>
            <a:ext cx="9304139" cy="709233"/>
          </a:xfrm>
          <a:prstGeom prst="rect">
            <a:avLst/>
          </a:prstGeom>
        </p:spPr>
        <p:txBody>
          <a:bodyPr lIns="0" tIns="0" rIns="0" bIns="0" rtlCol="0" anchor="t">
            <a:spAutoFit/>
          </a:bodyPr>
          <a:lstStyle/>
          <a:p>
            <a:pPr algn="l">
              <a:lnSpc>
                <a:spcPts val="2874"/>
              </a:lnSpc>
            </a:pPr>
            <a:r>
              <a:rPr lang="en-US" sz="2000" dirty="0">
                <a:solidFill>
                  <a:srgbClr val="2A2742"/>
                </a:solidFill>
                <a:latin typeface="Arimo"/>
                <a:ea typeface="Arimo"/>
                <a:cs typeface="Arimo"/>
                <a:sym typeface="Arimo"/>
              </a:rPr>
              <a:t>Students and staff gain instant visibility into bus locations, reducing uncertainty and improving campus transportation experience.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sp>
        <p:nvSpPr>
          <p:cNvPr id="6" name="TextBox 6"/>
          <p:cNvSpPr txBox="1"/>
          <p:nvPr/>
        </p:nvSpPr>
        <p:spPr>
          <a:xfrm>
            <a:off x="902791" y="679102"/>
            <a:ext cx="6562279" cy="863204"/>
          </a:xfrm>
          <a:prstGeom prst="rect">
            <a:avLst/>
          </a:prstGeom>
        </p:spPr>
        <p:txBody>
          <a:bodyPr lIns="0" tIns="0" rIns="0" bIns="0" rtlCol="0" anchor="t">
            <a:spAutoFit/>
          </a:bodyPr>
          <a:lstStyle/>
          <a:p>
            <a:pPr algn="l">
              <a:lnSpc>
                <a:spcPts val="6312"/>
              </a:lnSpc>
            </a:pPr>
            <a:r>
              <a:rPr lang="en-US" sz="5062" b="1" dirty="0">
                <a:solidFill>
                  <a:srgbClr val="231971"/>
                </a:solidFill>
                <a:latin typeface="Arimo Bold"/>
                <a:ea typeface="Arimo Bold"/>
                <a:cs typeface="Arimo Bold"/>
                <a:sym typeface="Arimo Bold"/>
              </a:rPr>
              <a:t>Future Enhancements</a:t>
            </a:r>
          </a:p>
        </p:txBody>
      </p:sp>
      <p:grpSp>
        <p:nvGrpSpPr>
          <p:cNvPr id="7" name="Group 7"/>
          <p:cNvGrpSpPr/>
          <p:nvPr/>
        </p:nvGrpSpPr>
        <p:grpSpPr>
          <a:xfrm>
            <a:off x="1284982" y="2698254"/>
            <a:ext cx="7734597" cy="267444"/>
            <a:chOff x="0" y="0"/>
            <a:chExt cx="10312797" cy="356592"/>
          </a:xfrm>
        </p:grpSpPr>
        <p:sp>
          <p:nvSpPr>
            <p:cNvPr id="8" name="Freeform 8"/>
            <p:cNvSpPr/>
            <p:nvPr/>
          </p:nvSpPr>
          <p:spPr>
            <a:xfrm>
              <a:off x="6350" y="6350"/>
              <a:ext cx="10300081" cy="343916"/>
            </a:xfrm>
            <a:custGeom>
              <a:avLst/>
              <a:gdLst/>
              <a:ahLst/>
              <a:cxnLst/>
              <a:rect l="l" t="t" r="r" b="b"/>
              <a:pathLst>
                <a:path w="10300081" h="343916">
                  <a:moveTo>
                    <a:pt x="0" y="144526"/>
                  </a:moveTo>
                  <a:cubicBezTo>
                    <a:pt x="0" y="64643"/>
                    <a:pt x="66929" y="0"/>
                    <a:pt x="149606" y="0"/>
                  </a:cubicBezTo>
                  <a:lnTo>
                    <a:pt x="10150475" y="0"/>
                  </a:lnTo>
                  <a:cubicBezTo>
                    <a:pt x="10233152" y="0"/>
                    <a:pt x="10300081" y="64643"/>
                    <a:pt x="10300081" y="144526"/>
                  </a:cubicBezTo>
                  <a:lnTo>
                    <a:pt x="10300081" y="199390"/>
                  </a:lnTo>
                  <a:cubicBezTo>
                    <a:pt x="10300081" y="279146"/>
                    <a:pt x="10233152" y="343916"/>
                    <a:pt x="10150475" y="343916"/>
                  </a:cubicBezTo>
                  <a:lnTo>
                    <a:pt x="149606" y="343916"/>
                  </a:lnTo>
                  <a:cubicBezTo>
                    <a:pt x="66929" y="343916"/>
                    <a:pt x="0" y="279273"/>
                    <a:pt x="0" y="199390"/>
                  </a:cubicBezTo>
                  <a:close/>
                </a:path>
              </a:pathLst>
            </a:custGeom>
            <a:solidFill>
              <a:srgbClr val="E9E6FA"/>
            </a:solidFill>
          </p:spPr>
        </p:sp>
        <p:sp>
          <p:nvSpPr>
            <p:cNvPr id="9" name="Freeform 9"/>
            <p:cNvSpPr/>
            <p:nvPr/>
          </p:nvSpPr>
          <p:spPr>
            <a:xfrm>
              <a:off x="0" y="0"/>
              <a:ext cx="10312781" cy="356616"/>
            </a:xfrm>
            <a:custGeom>
              <a:avLst/>
              <a:gdLst/>
              <a:ahLst/>
              <a:cxnLst/>
              <a:rect l="l" t="t" r="r" b="b"/>
              <a:pathLst>
                <a:path w="10312781" h="356616">
                  <a:moveTo>
                    <a:pt x="0" y="150876"/>
                  </a:moveTo>
                  <a:cubicBezTo>
                    <a:pt x="0" y="67310"/>
                    <a:pt x="69977" y="0"/>
                    <a:pt x="155956" y="0"/>
                  </a:cubicBezTo>
                  <a:lnTo>
                    <a:pt x="10156825" y="0"/>
                  </a:lnTo>
                  <a:lnTo>
                    <a:pt x="10156825" y="6350"/>
                  </a:lnTo>
                  <a:lnTo>
                    <a:pt x="10156825" y="0"/>
                  </a:lnTo>
                  <a:cubicBezTo>
                    <a:pt x="10242804" y="0"/>
                    <a:pt x="10312781" y="67310"/>
                    <a:pt x="10312781" y="150876"/>
                  </a:cubicBezTo>
                  <a:lnTo>
                    <a:pt x="10306431" y="150876"/>
                  </a:lnTo>
                  <a:lnTo>
                    <a:pt x="10312781" y="150876"/>
                  </a:lnTo>
                  <a:lnTo>
                    <a:pt x="10312781" y="205740"/>
                  </a:lnTo>
                  <a:lnTo>
                    <a:pt x="10306431" y="205740"/>
                  </a:lnTo>
                  <a:lnTo>
                    <a:pt x="10312781" y="205740"/>
                  </a:lnTo>
                  <a:cubicBezTo>
                    <a:pt x="10312781" y="289179"/>
                    <a:pt x="10242804" y="356616"/>
                    <a:pt x="10156825" y="356616"/>
                  </a:cubicBezTo>
                  <a:lnTo>
                    <a:pt x="10156825" y="350266"/>
                  </a:lnTo>
                  <a:lnTo>
                    <a:pt x="10156825" y="356616"/>
                  </a:lnTo>
                  <a:lnTo>
                    <a:pt x="155956" y="356616"/>
                  </a:lnTo>
                  <a:lnTo>
                    <a:pt x="155956" y="350266"/>
                  </a:lnTo>
                  <a:lnTo>
                    <a:pt x="155956" y="356616"/>
                  </a:lnTo>
                  <a:cubicBezTo>
                    <a:pt x="69977" y="356616"/>
                    <a:pt x="0" y="289306"/>
                    <a:pt x="0" y="205740"/>
                  </a:cubicBezTo>
                  <a:lnTo>
                    <a:pt x="0" y="150876"/>
                  </a:lnTo>
                  <a:lnTo>
                    <a:pt x="6350" y="150876"/>
                  </a:lnTo>
                  <a:lnTo>
                    <a:pt x="0" y="150876"/>
                  </a:lnTo>
                  <a:moveTo>
                    <a:pt x="12700" y="150876"/>
                  </a:moveTo>
                  <a:lnTo>
                    <a:pt x="12700" y="205740"/>
                  </a:lnTo>
                  <a:lnTo>
                    <a:pt x="6350" y="205740"/>
                  </a:lnTo>
                  <a:lnTo>
                    <a:pt x="12700" y="205740"/>
                  </a:lnTo>
                  <a:cubicBezTo>
                    <a:pt x="12700" y="281813"/>
                    <a:pt x="76581" y="343916"/>
                    <a:pt x="155956" y="343916"/>
                  </a:cubicBezTo>
                  <a:lnTo>
                    <a:pt x="10156825" y="343916"/>
                  </a:lnTo>
                  <a:cubicBezTo>
                    <a:pt x="10236200" y="343916"/>
                    <a:pt x="10300081" y="281813"/>
                    <a:pt x="10300081" y="205740"/>
                  </a:cubicBezTo>
                  <a:lnTo>
                    <a:pt x="10300081" y="150876"/>
                  </a:lnTo>
                  <a:cubicBezTo>
                    <a:pt x="10300081" y="74803"/>
                    <a:pt x="10236200" y="12700"/>
                    <a:pt x="10156825" y="12700"/>
                  </a:cubicBezTo>
                  <a:lnTo>
                    <a:pt x="155956" y="12700"/>
                  </a:lnTo>
                  <a:lnTo>
                    <a:pt x="155956" y="6350"/>
                  </a:lnTo>
                  <a:lnTo>
                    <a:pt x="155956" y="12700"/>
                  </a:lnTo>
                  <a:cubicBezTo>
                    <a:pt x="76581" y="12700"/>
                    <a:pt x="12700" y="74803"/>
                    <a:pt x="12700" y="150876"/>
                  </a:cubicBezTo>
                  <a:close/>
                </a:path>
              </a:pathLst>
            </a:custGeom>
            <a:solidFill>
              <a:srgbClr val="BDB8DF"/>
            </a:solidFill>
          </p:spPr>
        </p:sp>
      </p:grpSp>
      <p:grpSp>
        <p:nvGrpSpPr>
          <p:cNvPr id="10" name="Group 10"/>
          <p:cNvGrpSpPr/>
          <p:nvPr/>
        </p:nvGrpSpPr>
        <p:grpSpPr>
          <a:xfrm>
            <a:off x="898029" y="2440335"/>
            <a:ext cx="783431" cy="783431"/>
            <a:chOff x="0" y="0"/>
            <a:chExt cx="1044575" cy="1044575"/>
          </a:xfrm>
        </p:grpSpPr>
        <p:sp>
          <p:nvSpPr>
            <p:cNvPr id="11" name="Freeform 11"/>
            <p:cNvSpPr/>
            <p:nvPr/>
          </p:nvSpPr>
          <p:spPr>
            <a:xfrm>
              <a:off x="6350" y="6350"/>
              <a:ext cx="1031875" cy="1031875"/>
            </a:xfrm>
            <a:custGeom>
              <a:avLst/>
              <a:gdLst/>
              <a:ahLst/>
              <a:cxnLst/>
              <a:rect l="l" t="t" r="r" b="b"/>
              <a:pathLst>
                <a:path w="1031875" h="1031875">
                  <a:moveTo>
                    <a:pt x="0" y="515874"/>
                  </a:moveTo>
                  <a:cubicBezTo>
                    <a:pt x="0" y="231013"/>
                    <a:pt x="231013" y="0"/>
                    <a:pt x="515874" y="0"/>
                  </a:cubicBezTo>
                  <a:cubicBezTo>
                    <a:pt x="800735" y="0"/>
                    <a:pt x="1031875" y="231013"/>
                    <a:pt x="1031875" y="515874"/>
                  </a:cubicBezTo>
                  <a:cubicBezTo>
                    <a:pt x="1031875" y="800735"/>
                    <a:pt x="800862" y="1031875"/>
                    <a:pt x="515874" y="1031875"/>
                  </a:cubicBezTo>
                  <a:cubicBezTo>
                    <a:pt x="230886" y="1031875"/>
                    <a:pt x="0" y="800862"/>
                    <a:pt x="0" y="515874"/>
                  </a:cubicBezTo>
                  <a:close/>
                </a:path>
              </a:pathLst>
            </a:custGeom>
            <a:solidFill>
              <a:srgbClr val="E9E6FA"/>
            </a:solidFill>
          </p:spPr>
        </p:sp>
        <p:sp>
          <p:nvSpPr>
            <p:cNvPr id="12" name="Freeform 12"/>
            <p:cNvSpPr/>
            <p:nvPr/>
          </p:nvSpPr>
          <p:spPr>
            <a:xfrm>
              <a:off x="0" y="0"/>
              <a:ext cx="1044575" cy="1044575"/>
            </a:xfrm>
            <a:custGeom>
              <a:avLst/>
              <a:gdLst/>
              <a:ahLst/>
              <a:cxnLst/>
              <a:rect l="l" t="t" r="r" b="b"/>
              <a:pathLst>
                <a:path w="1044575" h="1044575">
                  <a:moveTo>
                    <a:pt x="0" y="522224"/>
                  </a:moveTo>
                  <a:cubicBezTo>
                    <a:pt x="0" y="233807"/>
                    <a:pt x="233807" y="0"/>
                    <a:pt x="522224" y="0"/>
                  </a:cubicBezTo>
                  <a:cubicBezTo>
                    <a:pt x="523494" y="0"/>
                    <a:pt x="524637" y="381"/>
                    <a:pt x="525653" y="1016"/>
                  </a:cubicBezTo>
                  <a:lnTo>
                    <a:pt x="522224" y="6350"/>
                  </a:lnTo>
                  <a:lnTo>
                    <a:pt x="522224" y="0"/>
                  </a:lnTo>
                  <a:lnTo>
                    <a:pt x="522224" y="6350"/>
                  </a:lnTo>
                  <a:lnTo>
                    <a:pt x="522224" y="0"/>
                  </a:lnTo>
                  <a:cubicBezTo>
                    <a:pt x="810768" y="0"/>
                    <a:pt x="1044575" y="233807"/>
                    <a:pt x="1044575" y="522224"/>
                  </a:cubicBezTo>
                  <a:cubicBezTo>
                    <a:pt x="1044575" y="525145"/>
                    <a:pt x="1042543" y="527685"/>
                    <a:pt x="1039749" y="528447"/>
                  </a:cubicBezTo>
                  <a:lnTo>
                    <a:pt x="1038225" y="522224"/>
                  </a:lnTo>
                  <a:lnTo>
                    <a:pt x="1044575" y="522224"/>
                  </a:lnTo>
                  <a:cubicBezTo>
                    <a:pt x="1044575" y="810641"/>
                    <a:pt x="810768" y="1044448"/>
                    <a:pt x="522351" y="1044448"/>
                  </a:cubicBezTo>
                  <a:lnTo>
                    <a:pt x="522351" y="1038098"/>
                  </a:lnTo>
                  <a:lnTo>
                    <a:pt x="522351" y="1044448"/>
                  </a:lnTo>
                  <a:lnTo>
                    <a:pt x="522351" y="1038098"/>
                  </a:lnTo>
                  <a:lnTo>
                    <a:pt x="522351" y="1044448"/>
                  </a:lnTo>
                  <a:cubicBezTo>
                    <a:pt x="233807" y="1044575"/>
                    <a:pt x="0" y="810768"/>
                    <a:pt x="0" y="522224"/>
                  </a:cubicBezTo>
                  <a:cubicBezTo>
                    <a:pt x="0" y="520954"/>
                    <a:pt x="381" y="519811"/>
                    <a:pt x="1016" y="518795"/>
                  </a:cubicBezTo>
                  <a:lnTo>
                    <a:pt x="6350" y="522224"/>
                  </a:lnTo>
                  <a:lnTo>
                    <a:pt x="0" y="522224"/>
                  </a:lnTo>
                  <a:moveTo>
                    <a:pt x="12700" y="522224"/>
                  </a:moveTo>
                  <a:cubicBezTo>
                    <a:pt x="12700" y="523494"/>
                    <a:pt x="12319" y="524637"/>
                    <a:pt x="11684" y="525653"/>
                  </a:cubicBezTo>
                  <a:lnTo>
                    <a:pt x="6350" y="522224"/>
                  </a:lnTo>
                  <a:lnTo>
                    <a:pt x="12700" y="522224"/>
                  </a:lnTo>
                  <a:cubicBezTo>
                    <a:pt x="12700" y="803783"/>
                    <a:pt x="240792" y="1031875"/>
                    <a:pt x="522224" y="1031875"/>
                  </a:cubicBezTo>
                  <a:cubicBezTo>
                    <a:pt x="803656" y="1031875"/>
                    <a:pt x="1031875" y="803783"/>
                    <a:pt x="1031875" y="522224"/>
                  </a:cubicBezTo>
                  <a:cubicBezTo>
                    <a:pt x="1031875" y="519303"/>
                    <a:pt x="1033907" y="516763"/>
                    <a:pt x="1036701" y="516001"/>
                  </a:cubicBezTo>
                  <a:lnTo>
                    <a:pt x="1038225" y="522224"/>
                  </a:lnTo>
                  <a:lnTo>
                    <a:pt x="1031875" y="522224"/>
                  </a:lnTo>
                  <a:cubicBezTo>
                    <a:pt x="1031875" y="240792"/>
                    <a:pt x="803783" y="12700"/>
                    <a:pt x="522224" y="12700"/>
                  </a:cubicBezTo>
                  <a:cubicBezTo>
                    <a:pt x="520954" y="12700"/>
                    <a:pt x="519811" y="12319"/>
                    <a:pt x="518795" y="11684"/>
                  </a:cubicBezTo>
                  <a:lnTo>
                    <a:pt x="522224" y="6350"/>
                  </a:lnTo>
                  <a:lnTo>
                    <a:pt x="522224" y="12700"/>
                  </a:lnTo>
                  <a:cubicBezTo>
                    <a:pt x="240792" y="12700"/>
                    <a:pt x="12700" y="240792"/>
                    <a:pt x="12700" y="522224"/>
                  </a:cubicBezTo>
                  <a:close/>
                </a:path>
              </a:pathLst>
            </a:custGeom>
            <a:solidFill>
              <a:srgbClr val="BDB8DF"/>
            </a:solidFill>
          </p:spPr>
        </p:sp>
      </p:grpSp>
      <p:sp>
        <p:nvSpPr>
          <p:cNvPr id="13" name="Freeform 13" descr="preencoded.png"/>
          <p:cNvSpPr/>
          <p:nvPr/>
        </p:nvSpPr>
        <p:spPr>
          <a:xfrm>
            <a:off x="1096268" y="2638574"/>
            <a:ext cx="386952" cy="386954"/>
          </a:xfrm>
          <a:custGeom>
            <a:avLst/>
            <a:gdLst/>
            <a:ahLst/>
            <a:cxnLst/>
            <a:rect l="l" t="t" r="r" b="b"/>
            <a:pathLst>
              <a:path w="386952" h="386954">
                <a:moveTo>
                  <a:pt x="0" y="0"/>
                </a:moveTo>
                <a:lnTo>
                  <a:pt x="386952" y="0"/>
                </a:lnTo>
                <a:lnTo>
                  <a:pt x="386952" y="386953"/>
                </a:lnTo>
                <a:lnTo>
                  <a:pt x="0" y="386953"/>
                </a:lnTo>
                <a:lnTo>
                  <a:pt x="0" y="0"/>
                </a:lnTo>
                <a:close/>
              </a:path>
            </a:pathLst>
          </a:custGeom>
          <a:blipFill>
            <a:blip r:embed="rId4">
              <a:extLst>
                <a:ext uri="{96DAC541-7B7A-43D3-8B79-37D633B846F1}">
                  <asvg:svgBlip xmlns:asvg="http://schemas.microsoft.com/office/drawing/2016/SVG/main" r:embed="rId5"/>
                </a:ext>
              </a:extLst>
            </a:blip>
            <a:stretch>
              <a:fillRect t="-8536" b="-8536"/>
            </a:stretch>
          </a:blipFill>
        </p:spPr>
      </p:sp>
      <p:sp>
        <p:nvSpPr>
          <p:cNvPr id="14" name="TextBox 14"/>
          <p:cNvSpPr txBox="1"/>
          <p:nvPr/>
        </p:nvSpPr>
        <p:spPr>
          <a:xfrm>
            <a:off x="1160710" y="3448347"/>
            <a:ext cx="3224659" cy="397545"/>
          </a:xfrm>
          <a:prstGeom prst="rect">
            <a:avLst/>
          </a:prstGeom>
        </p:spPr>
        <p:txBody>
          <a:bodyPr lIns="0" tIns="0" rIns="0" bIns="0" rtlCol="0" anchor="t">
            <a:spAutoFit/>
          </a:bodyPr>
          <a:lstStyle/>
          <a:p>
            <a:pPr algn="l">
              <a:lnSpc>
                <a:spcPts val="3124"/>
              </a:lnSpc>
            </a:pPr>
            <a:r>
              <a:rPr lang="en-US" sz="2800" b="1" dirty="0">
                <a:solidFill>
                  <a:srgbClr val="2A2742"/>
                </a:solidFill>
                <a:latin typeface="Arimo Bold"/>
                <a:ea typeface="Arimo Bold"/>
                <a:cs typeface="Arimo Bold"/>
                <a:sym typeface="Arimo Bold"/>
              </a:rPr>
              <a:t>Push Notifications</a:t>
            </a:r>
          </a:p>
        </p:txBody>
      </p:sp>
      <p:sp>
        <p:nvSpPr>
          <p:cNvPr id="15" name="TextBox 15"/>
          <p:cNvSpPr txBox="1"/>
          <p:nvPr/>
        </p:nvSpPr>
        <p:spPr>
          <a:xfrm>
            <a:off x="1160710" y="3949005"/>
            <a:ext cx="7596336" cy="810607"/>
          </a:xfrm>
          <a:prstGeom prst="rect">
            <a:avLst/>
          </a:prstGeom>
        </p:spPr>
        <p:txBody>
          <a:bodyPr lIns="0" tIns="0" rIns="0" bIns="0" rtlCol="0" anchor="t">
            <a:spAutoFit/>
          </a:bodyPr>
          <a:lstStyle/>
          <a:p>
            <a:pPr algn="l">
              <a:lnSpc>
                <a:spcPts val="3250"/>
              </a:lnSpc>
            </a:pPr>
            <a:r>
              <a:rPr lang="en-US" sz="2400" dirty="0">
                <a:solidFill>
                  <a:srgbClr val="2A2742"/>
                </a:solidFill>
                <a:latin typeface="Arimo"/>
                <a:ea typeface="Arimo"/>
                <a:cs typeface="Arimo"/>
                <a:sym typeface="Arimo"/>
              </a:rPr>
              <a:t>Automated alerts notifying students when their bus approaches their stop or experiences significant delays</a:t>
            </a:r>
          </a:p>
        </p:txBody>
      </p:sp>
      <p:grpSp>
        <p:nvGrpSpPr>
          <p:cNvPr id="16" name="Group 16"/>
          <p:cNvGrpSpPr/>
          <p:nvPr/>
        </p:nvGrpSpPr>
        <p:grpSpPr>
          <a:xfrm>
            <a:off x="9650344" y="2705947"/>
            <a:ext cx="7734746" cy="267444"/>
            <a:chOff x="0" y="0"/>
            <a:chExt cx="10312995" cy="356592"/>
          </a:xfrm>
        </p:grpSpPr>
        <p:sp>
          <p:nvSpPr>
            <p:cNvPr id="17" name="Freeform 17"/>
            <p:cNvSpPr/>
            <p:nvPr/>
          </p:nvSpPr>
          <p:spPr>
            <a:xfrm>
              <a:off x="6350" y="6350"/>
              <a:ext cx="10300336" cy="343916"/>
            </a:xfrm>
            <a:custGeom>
              <a:avLst/>
              <a:gdLst/>
              <a:ahLst/>
              <a:cxnLst/>
              <a:rect l="l" t="t" r="r" b="b"/>
              <a:pathLst>
                <a:path w="10300336" h="343916">
                  <a:moveTo>
                    <a:pt x="0" y="144526"/>
                  </a:moveTo>
                  <a:cubicBezTo>
                    <a:pt x="0" y="64643"/>
                    <a:pt x="66929" y="0"/>
                    <a:pt x="149606" y="0"/>
                  </a:cubicBezTo>
                  <a:lnTo>
                    <a:pt x="10150729" y="0"/>
                  </a:lnTo>
                  <a:cubicBezTo>
                    <a:pt x="10233406" y="0"/>
                    <a:pt x="10300336" y="64643"/>
                    <a:pt x="10300336" y="144526"/>
                  </a:cubicBezTo>
                  <a:lnTo>
                    <a:pt x="10300336" y="199390"/>
                  </a:lnTo>
                  <a:cubicBezTo>
                    <a:pt x="10300336" y="279146"/>
                    <a:pt x="10233406" y="343916"/>
                    <a:pt x="10150729" y="343916"/>
                  </a:cubicBezTo>
                  <a:lnTo>
                    <a:pt x="149606" y="343916"/>
                  </a:lnTo>
                  <a:cubicBezTo>
                    <a:pt x="66929" y="343916"/>
                    <a:pt x="0" y="279273"/>
                    <a:pt x="0" y="199390"/>
                  </a:cubicBezTo>
                  <a:close/>
                </a:path>
              </a:pathLst>
            </a:custGeom>
            <a:solidFill>
              <a:srgbClr val="E9E6FA"/>
            </a:solidFill>
          </p:spPr>
        </p:sp>
        <p:sp>
          <p:nvSpPr>
            <p:cNvPr id="18" name="Freeform 18"/>
            <p:cNvSpPr/>
            <p:nvPr/>
          </p:nvSpPr>
          <p:spPr>
            <a:xfrm>
              <a:off x="0" y="0"/>
              <a:ext cx="10313036" cy="356616"/>
            </a:xfrm>
            <a:custGeom>
              <a:avLst/>
              <a:gdLst/>
              <a:ahLst/>
              <a:cxnLst/>
              <a:rect l="l" t="t" r="r" b="b"/>
              <a:pathLst>
                <a:path w="10313036" h="356616">
                  <a:moveTo>
                    <a:pt x="0" y="150876"/>
                  </a:moveTo>
                  <a:cubicBezTo>
                    <a:pt x="0" y="67310"/>
                    <a:pt x="69977" y="0"/>
                    <a:pt x="155956" y="0"/>
                  </a:cubicBezTo>
                  <a:lnTo>
                    <a:pt x="10157079" y="0"/>
                  </a:lnTo>
                  <a:lnTo>
                    <a:pt x="10157079" y="6350"/>
                  </a:lnTo>
                  <a:lnTo>
                    <a:pt x="10157079" y="0"/>
                  </a:lnTo>
                  <a:cubicBezTo>
                    <a:pt x="10243058" y="0"/>
                    <a:pt x="10313036" y="67310"/>
                    <a:pt x="10313036" y="150876"/>
                  </a:cubicBezTo>
                  <a:lnTo>
                    <a:pt x="10306686" y="150876"/>
                  </a:lnTo>
                  <a:lnTo>
                    <a:pt x="10313036" y="150876"/>
                  </a:lnTo>
                  <a:lnTo>
                    <a:pt x="10313036" y="205740"/>
                  </a:lnTo>
                  <a:lnTo>
                    <a:pt x="10306686" y="205740"/>
                  </a:lnTo>
                  <a:lnTo>
                    <a:pt x="10313036" y="205740"/>
                  </a:lnTo>
                  <a:cubicBezTo>
                    <a:pt x="10313036" y="289179"/>
                    <a:pt x="10243058" y="356616"/>
                    <a:pt x="10157079" y="356616"/>
                  </a:cubicBezTo>
                  <a:lnTo>
                    <a:pt x="10157079" y="350266"/>
                  </a:lnTo>
                  <a:lnTo>
                    <a:pt x="10157079" y="356616"/>
                  </a:lnTo>
                  <a:lnTo>
                    <a:pt x="155956" y="356616"/>
                  </a:lnTo>
                  <a:lnTo>
                    <a:pt x="155956" y="350266"/>
                  </a:lnTo>
                  <a:lnTo>
                    <a:pt x="155956" y="356616"/>
                  </a:lnTo>
                  <a:cubicBezTo>
                    <a:pt x="69977" y="356616"/>
                    <a:pt x="0" y="289306"/>
                    <a:pt x="0" y="205740"/>
                  </a:cubicBezTo>
                  <a:lnTo>
                    <a:pt x="0" y="150876"/>
                  </a:lnTo>
                  <a:lnTo>
                    <a:pt x="6350" y="150876"/>
                  </a:lnTo>
                  <a:lnTo>
                    <a:pt x="0" y="150876"/>
                  </a:lnTo>
                  <a:moveTo>
                    <a:pt x="12700" y="150876"/>
                  </a:moveTo>
                  <a:lnTo>
                    <a:pt x="12700" y="205740"/>
                  </a:lnTo>
                  <a:lnTo>
                    <a:pt x="6350" y="205740"/>
                  </a:lnTo>
                  <a:lnTo>
                    <a:pt x="12700" y="205740"/>
                  </a:lnTo>
                  <a:cubicBezTo>
                    <a:pt x="12700" y="281813"/>
                    <a:pt x="76581" y="343916"/>
                    <a:pt x="155956" y="343916"/>
                  </a:cubicBezTo>
                  <a:lnTo>
                    <a:pt x="10157079" y="343916"/>
                  </a:lnTo>
                  <a:cubicBezTo>
                    <a:pt x="10236454" y="343916"/>
                    <a:pt x="10300336" y="281813"/>
                    <a:pt x="10300336" y="205740"/>
                  </a:cubicBezTo>
                  <a:lnTo>
                    <a:pt x="10300336" y="150876"/>
                  </a:lnTo>
                  <a:cubicBezTo>
                    <a:pt x="10300335" y="74803"/>
                    <a:pt x="10236327" y="12700"/>
                    <a:pt x="10157079" y="12700"/>
                  </a:cubicBezTo>
                  <a:lnTo>
                    <a:pt x="155956" y="12700"/>
                  </a:lnTo>
                  <a:lnTo>
                    <a:pt x="155956" y="6350"/>
                  </a:lnTo>
                  <a:lnTo>
                    <a:pt x="155956" y="12700"/>
                  </a:lnTo>
                  <a:cubicBezTo>
                    <a:pt x="76581" y="12700"/>
                    <a:pt x="12700" y="74803"/>
                    <a:pt x="12700" y="150876"/>
                  </a:cubicBezTo>
                  <a:close/>
                </a:path>
              </a:pathLst>
            </a:custGeom>
            <a:solidFill>
              <a:srgbClr val="BDB8DF"/>
            </a:solidFill>
          </p:spPr>
        </p:sp>
      </p:grpSp>
      <p:grpSp>
        <p:nvGrpSpPr>
          <p:cNvPr id="19" name="Group 19"/>
          <p:cNvGrpSpPr/>
          <p:nvPr/>
        </p:nvGrpSpPr>
        <p:grpSpPr>
          <a:xfrm>
            <a:off x="9268122" y="2422699"/>
            <a:ext cx="783431" cy="783431"/>
            <a:chOff x="0" y="0"/>
            <a:chExt cx="1044575" cy="1044575"/>
          </a:xfrm>
        </p:grpSpPr>
        <p:sp>
          <p:nvSpPr>
            <p:cNvPr id="20" name="Freeform 20"/>
            <p:cNvSpPr/>
            <p:nvPr/>
          </p:nvSpPr>
          <p:spPr>
            <a:xfrm>
              <a:off x="6350" y="6350"/>
              <a:ext cx="1031875" cy="1031875"/>
            </a:xfrm>
            <a:custGeom>
              <a:avLst/>
              <a:gdLst/>
              <a:ahLst/>
              <a:cxnLst/>
              <a:rect l="l" t="t" r="r" b="b"/>
              <a:pathLst>
                <a:path w="1031875" h="1031875">
                  <a:moveTo>
                    <a:pt x="0" y="515874"/>
                  </a:moveTo>
                  <a:cubicBezTo>
                    <a:pt x="0" y="231013"/>
                    <a:pt x="231013" y="0"/>
                    <a:pt x="515874" y="0"/>
                  </a:cubicBezTo>
                  <a:cubicBezTo>
                    <a:pt x="800735" y="0"/>
                    <a:pt x="1031875" y="231013"/>
                    <a:pt x="1031875" y="515874"/>
                  </a:cubicBezTo>
                  <a:cubicBezTo>
                    <a:pt x="1031875" y="800735"/>
                    <a:pt x="800862" y="1031875"/>
                    <a:pt x="515874" y="1031875"/>
                  </a:cubicBezTo>
                  <a:cubicBezTo>
                    <a:pt x="230886" y="1031875"/>
                    <a:pt x="0" y="800862"/>
                    <a:pt x="0" y="515874"/>
                  </a:cubicBezTo>
                  <a:close/>
                </a:path>
              </a:pathLst>
            </a:custGeom>
            <a:solidFill>
              <a:srgbClr val="E9E6FA"/>
            </a:solidFill>
          </p:spPr>
        </p:sp>
        <p:sp>
          <p:nvSpPr>
            <p:cNvPr id="21" name="Freeform 21"/>
            <p:cNvSpPr/>
            <p:nvPr/>
          </p:nvSpPr>
          <p:spPr>
            <a:xfrm>
              <a:off x="0" y="0"/>
              <a:ext cx="1044575" cy="1044575"/>
            </a:xfrm>
            <a:custGeom>
              <a:avLst/>
              <a:gdLst/>
              <a:ahLst/>
              <a:cxnLst/>
              <a:rect l="l" t="t" r="r" b="b"/>
              <a:pathLst>
                <a:path w="1044575" h="1044575">
                  <a:moveTo>
                    <a:pt x="0" y="522224"/>
                  </a:moveTo>
                  <a:cubicBezTo>
                    <a:pt x="0" y="233807"/>
                    <a:pt x="233807" y="0"/>
                    <a:pt x="522224" y="0"/>
                  </a:cubicBezTo>
                  <a:cubicBezTo>
                    <a:pt x="523494" y="0"/>
                    <a:pt x="524637" y="381"/>
                    <a:pt x="525653" y="1016"/>
                  </a:cubicBezTo>
                  <a:lnTo>
                    <a:pt x="522224" y="6350"/>
                  </a:lnTo>
                  <a:lnTo>
                    <a:pt x="522224" y="0"/>
                  </a:lnTo>
                  <a:lnTo>
                    <a:pt x="522224" y="6350"/>
                  </a:lnTo>
                  <a:lnTo>
                    <a:pt x="522224" y="0"/>
                  </a:lnTo>
                  <a:cubicBezTo>
                    <a:pt x="810768" y="0"/>
                    <a:pt x="1044575" y="233807"/>
                    <a:pt x="1044575" y="522224"/>
                  </a:cubicBezTo>
                  <a:cubicBezTo>
                    <a:pt x="1044575" y="525145"/>
                    <a:pt x="1042543" y="527685"/>
                    <a:pt x="1039749" y="528447"/>
                  </a:cubicBezTo>
                  <a:lnTo>
                    <a:pt x="1038225" y="522224"/>
                  </a:lnTo>
                  <a:lnTo>
                    <a:pt x="1044575" y="522224"/>
                  </a:lnTo>
                  <a:cubicBezTo>
                    <a:pt x="1044575" y="810641"/>
                    <a:pt x="810768" y="1044448"/>
                    <a:pt x="522351" y="1044448"/>
                  </a:cubicBezTo>
                  <a:lnTo>
                    <a:pt x="522351" y="1038098"/>
                  </a:lnTo>
                  <a:lnTo>
                    <a:pt x="522351" y="1044448"/>
                  </a:lnTo>
                  <a:lnTo>
                    <a:pt x="522351" y="1038098"/>
                  </a:lnTo>
                  <a:lnTo>
                    <a:pt x="522351" y="1044448"/>
                  </a:lnTo>
                  <a:cubicBezTo>
                    <a:pt x="233807" y="1044575"/>
                    <a:pt x="0" y="810768"/>
                    <a:pt x="0" y="522224"/>
                  </a:cubicBezTo>
                  <a:cubicBezTo>
                    <a:pt x="0" y="520954"/>
                    <a:pt x="381" y="519811"/>
                    <a:pt x="1016" y="518795"/>
                  </a:cubicBezTo>
                  <a:lnTo>
                    <a:pt x="6350" y="522224"/>
                  </a:lnTo>
                  <a:lnTo>
                    <a:pt x="0" y="522224"/>
                  </a:lnTo>
                  <a:moveTo>
                    <a:pt x="12700" y="522224"/>
                  </a:moveTo>
                  <a:cubicBezTo>
                    <a:pt x="12700" y="523494"/>
                    <a:pt x="12319" y="524637"/>
                    <a:pt x="11684" y="525653"/>
                  </a:cubicBezTo>
                  <a:lnTo>
                    <a:pt x="6350" y="522224"/>
                  </a:lnTo>
                  <a:lnTo>
                    <a:pt x="12700" y="522224"/>
                  </a:lnTo>
                  <a:cubicBezTo>
                    <a:pt x="12700" y="803783"/>
                    <a:pt x="240792" y="1031875"/>
                    <a:pt x="522224" y="1031875"/>
                  </a:cubicBezTo>
                  <a:cubicBezTo>
                    <a:pt x="803656" y="1031875"/>
                    <a:pt x="1031875" y="803783"/>
                    <a:pt x="1031875" y="522224"/>
                  </a:cubicBezTo>
                  <a:cubicBezTo>
                    <a:pt x="1031875" y="519303"/>
                    <a:pt x="1033907" y="516763"/>
                    <a:pt x="1036701" y="516001"/>
                  </a:cubicBezTo>
                  <a:lnTo>
                    <a:pt x="1038225" y="522224"/>
                  </a:lnTo>
                  <a:lnTo>
                    <a:pt x="1031875" y="522224"/>
                  </a:lnTo>
                  <a:cubicBezTo>
                    <a:pt x="1031875" y="240792"/>
                    <a:pt x="803783" y="12700"/>
                    <a:pt x="522224" y="12700"/>
                  </a:cubicBezTo>
                  <a:cubicBezTo>
                    <a:pt x="520954" y="12700"/>
                    <a:pt x="519811" y="12319"/>
                    <a:pt x="518795" y="11684"/>
                  </a:cubicBezTo>
                  <a:lnTo>
                    <a:pt x="522224" y="6350"/>
                  </a:lnTo>
                  <a:lnTo>
                    <a:pt x="522224" y="12700"/>
                  </a:lnTo>
                  <a:cubicBezTo>
                    <a:pt x="240792" y="12700"/>
                    <a:pt x="12700" y="240792"/>
                    <a:pt x="12700" y="522224"/>
                  </a:cubicBezTo>
                  <a:close/>
                </a:path>
              </a:pathLst>
            </a:custGeom>
            <a:solidFill>
              <a:srgbClr val="BDB8DF"/>
            </a:solidFill>
          </p:spPr>
        </p:sp>
      </p:grpSp>
      <p:sp>
        <p:nvSpPr>
          <p:cNvPr id="22" name="Freeform 22" descr="preencoded.png"/>
          <p:cNvSpPr/>
          <p:nvPr/>
        </p:nvSpPr>
        <p:spPr>
          <a:xfrm>
            <a:off x="9466361" y="2667881"/>
            <a:ext cx="386952" cy="386954"/>
          </a:xfrm>
          <a:custGeom>
            <a:avLst/>
            <a:gdLst/>
            <a:ahLst/>
            <a:cxnLst/>
            <a:rect l="l" t="t" r="r" b="b"/>
            <a:pathLst>
              <a:path w="386952" h="386954">
                <a:moveTo>
                  <a:pt x="0" y="0"/>
                </a:moveTo>
                <a:lnTo>
                  <a:pt x="386953" y="0"/>
                </a:lnTo>
                <a:lnTo>
                  <a:pt x="386953" y="386954"/>
                </a:lnTo>
                <a:lnTo>
                  <a:pt x="0" y="386954"/>
                </a:lnTo>
                <a:lnTo>
                  <a:pt x="0" y="0"/>
                </a:lnTo>
                <a:close/>
              </a:path>
            </a:pathLst>
          </a:custGeom>
          <a:blipFill>
            <a:blip r:embed="rId6">
              <a:extLst>
                <a:ext uri="{96DAC541-7B7A-43D3-8B79-37D633B846F1}">
                  <asvg:svgBlip xmlns:asvg="http://schemas.microsoft.com/office/drawing/2016/SVG/main" r:embed="rId7"/>
                </a:ext>
              </a:extLst>
            </a:blip>
            <a:stretch>
              <a:fillRect l="-15853" r="-15853"/>
            </a:stretch>
          </a:blipFill>
        </p:spPr>
      </p:sp>
      <p:sp>
        <p:nvSpPr>
          <p:cNvPr id="23" name="TextBox 23"/>
          <p:cNvSpPr txBox="1"/>
          <p:nvPr/>
        </p:nvSpPr>
        <p:spPr>
          <a:xfrm>
            <a:off x="9530804" y="3457239"/>
            <a:ext cx="5480596" cy="397545"/>
          </a:xfrm>
          <a:prstGeom prst="rect">
            <a:avLst/>
          </a:prstGeom>
        </p:spPr>
        <p:txBody>
          <a:bodyPr wrap="square" lIns="0" tIns="0" rIns="0" bIns="0" rtlCol="0" anchor="t">
            <a:spAutoFit/>
          </a:bodyPr>
          <a:lstStyle/>
          <a:p>
            <a:pPr algn="l">
              <a:lnSpc>
                <a:spcPts val="3124"/>
              </a:lnSpc>
            </a:pPr>
            <a:r>
              <a:rPr lang="en-US" sz="2800" b="1" dirty="0">
                <a:solidFill>
                  <a:srgbClr val="2A2742"/>
                </a:solidFill>
                <a:latin typeface="Arimo Bold"/>
                <a:ea typeface="Arimo Bold"/>
                <a:cs typeface="Arimo Bold"/>
                <a:sym typeface="Arimo Bold"/>
              </a:rPr>
              <a:t>Passenger Count Integration</a:t>
            </a:r>
          </a:p>
        </p:txBody>
      </p:sp>
      <p:sp>
        <p:nvSpPr>
          <p:cNvPr id="24" name="TextBox 24"/>
          <p:cNvSpPr txBox="1"/>
          <p:nvPr/>
        </p:nvSpPr>
        <p:spPr>
          <a:xfrm>
            <a:off x="9655076" y="4012406"/>
            <a:ext cx="7596485" cy="1233799"/>
          </a:xfrm>
          <a:prstGeom prst="rect">
            <a:avLst/>
          </a:prstGeom>
        </p:spPr>
        <p:txBody>
          <a:bodyPr lIns="0" tIns="0" rIns="0" bIns="0" rtlCol="0" anchor="t">
            <a:spAutoFit/>
          </a:bodyPr>
          <a:lstStyle/>
          <a:p>
            <a:pPr algn="l">
              <a:lnSpc>
                <a:spcPts val="3250"/>
              </a:lnSpc>
            </a:pPr>
            <a:r>
              <a:rPr lang="en-US" sz="2400" dirty="0">
                <a:solidFill>
                  <a:srgbClr val="2A2742"/>
                </a:solidFill>
                <a:latin typeface="Arimo"/>
                <a:ea typeface="Arimo"/>
                <a:cs typeface="Arimo"/>
                <a:sym typeface="Arimo"/>
              </a:rPr>
              <a:t>Computer vision or sensor integration to track bus occupancy and provide capacity information to waiting passengers</a:t>
            </a:r>
          </a:p>
        </p:txBody>
      </p:sp>
      <p:grpSp>
        <p:nvGrpSpPr>
          <p:cNvPr id="25" name="Group 25"/>
          <p:cNvGrpSpPr/>
          <p:nvPr/>
        </p:nvGrpSpPr>
        <p:grpSpPr>
          <a:xfrm>
            <a:off x="1215851" y="5621129"/>
            <a:ext cx="7734597" cy="267444"/>
            <a:chOff x="0" y="0"/>
            <a:chExt cx="10312797" cy="356592"/>
          </a:xfrm>
        </p:grpSpPr>
        <p:sp>
          <p:nvSpPr>
            <p:cNvPr id="26" name="Freeform 26"/>
            <p:cNvSpPr/>
            <p:nvPr/>
          </p:nvSpPr>
          <p:spPr>
            <a:xfrm>
              <a:off x="6350" y="6350"/>
              <a:ext cx="10300081" cy="343916"/>
            </a:xfrm>
            <a:custGeom>
              <a:avLst/>
              <a:gdLst/>
              <a:ahLst/>
              <a:cxnLst/>
              <a:rect l="l" t="t" r="r" b="b"/>
              <a:pathLst>
                <a:path w="10300081" h="343916">
                  <a:moveTo>
                    <a:pt x="0" y="144526"/>
                  </a:moveTo>
                  <a:cubicBezTo>
                    <a:pt x="0" y="64643"/>
                    <a:pt x="66929" y="0"/>
                    <a:pt x="149606" y="0"/>
                  </a:cubicBezTo>
                  <a:lnTo>
                    <a:pt x="10150475" y="0"/>
                  </a:lnTo>
                  <a:cubicBezTo>
                    <a:pt x="10233152" y="0"/>
                    <a:pt x="10300081" y="64643"/>
                    <a:pt x="10300081" y="144526"/>
                  </a:cubicBezTo>
                  <a:lnTo>
                    <a:pt x="10300081" y="199390"/>
                  </a:lnTo>
                  <a:cubicBezTo>
                    <a:pt x="10300081" y="279146"/>
                    <a:pt x="10233152" y="343916"/>
                    <a:pt x="10150475" y="343916"/>
                  </a:cubicBezTo>
                  <a:lnTo>
                    <a:pt x="149606" y="343916"/>
                  </a:lnTo>
                  <a:cubicBezTo>
                    <a:pt x="66929" y="343916"/>
                    <a:pt x="0" y="279273"/>
                    <a:pt x="0" y="199390"/>
                  </a:cubicBezTo>
                  <a:close/>
                </a:path>
              </a:pathLst>
            </a:custGeom>
            <a:solidFill>
              <a:srgbClr val="E9E6FA"/>
            </a:solidFill>
          </p:spPr>
        </p:sp>
        <p:sp>
          <p:nvSpPr>
            <p:cNvPr id="27" name="Freeform 27"/>
            <p:cNvSpPr/>
            <p:nvPr/>
          </p:nvSpPr>
          <p:spPr>
            <a:xfrm>
              <a:off x="0" y="0"/>
              <a:ext cx="10312781" cy="356616"/>
            </a:xfrm>
            <a:custGeom>
              <a:avLst/>
              <a:gdLst/>
              <a:ahLst/>
              <a:cxnLst/>
              <a:rect l="l" t="t" r="r" b="b"/>
              <a:pathLst>
                <a:path w="10312781" h="356616">
                  <a:moveTo>
                    <a:pt x="0" y="150876"/>
                  </a:moveTo>
                  <a:cubicBezTo>
                    <a:pt x="0" y="67310"/>
                    <a:pt x="69977" y="0"/>
                    <a:pt x="155956" y="0"/>
                  </a:cubicBezTo>
                  <a:lnTo>
                    <a:pt x="10156825" y="0"/>
                  </a:lnTo>
                  <a:lnTo>
                    <a:pt x="10156825" y="6350"/>
                  </a:lnTo>
                  <a:lnTo>
                    <a:pt x="10156825" y="0"/>
                  </a:lnTo>
                  <a:cubicBezTo>
                    <a:pt x="10242804" y="0"/>
                    <a:pt x="10312781" y="67310"/>
                    <a:pt x="10312781" y="150876"/>
                  </a:cubicBezTo>
                  <a:lnTo>
                    <a:pt x="10306431" y="150876"/>
                  </a:lnTo>
                  <a:lnTo>
                    <a:pt x="10312781" y="150876"/>
                  </a:lnTo>
                  <a:lnTo>
                    <a:pt x="10312781" y="205740"/>
                  </a:lnTo>
                  <a:lnTo>
                    <a:pt x="10306431" y="205740"/>
                  </a:lnTo>
                  <a:lnTo>
                    <a:pt x="10312781" y="205740"/>
                  </a:lnTo>
                  <a:cubicBezTo>
                    <a:pt x="10312781" y="289179"/>
                    <a:pt x="10242804" y="356616"/>
                    <a:pt x="10156825" y="356616"/>
                  </a:cubicBezTo>
                  <a:lnTo>
                    <a:pt x="10156825" y="350266"/>
                  </a:lnTo>
                  <a:lnTo>
                    <a:pt x="10156825" y="356616"/>
                  </a:lnTo>
                  <a:lnTo>
                    <a:pt x="155956" y="356616"/>
                  </a:lnTo>
                  <a:lnTo>
                    <a:pt x="155956" y="350266"/>
                  </a:lnTo>
                  <a:lnTo>
                    <a:pt x="155956" y="356616"/>
                  </a:lnTo>
                  <a:cubicBezTo>
                    <a:pt x="69977" y="356616"/>
                    <a:pt x="0" y="289306"/>
                    <a:pt x="0" y="205740"/>
                  </a:cubicBezTo>
                  <a:lnTo>
                    <a:pt x="0" y="150876"/>
                  </a:lnTo>
                  <a:lnTo>
                    <a:pt x="6350" y="150876"/>
                  </a:lnTo>
                  <a:lnTo>
                    <a:pt x="0" y="150876"/>
                  </a:lnTo>
                  <a:moveTo>
                    <a:pt x="12700" y="150876"/>
                  </a:moveTo>
                  <a:lnTo>
                    <a:pt x="12700" y="205740"/>
                  </a:lnTo>
                  <a:lnTo>
                    <a:pt x="6350" y="205740"/>
                  </a:lnTo>
                  <a:lnTo>
                    <a:pt x="12700" y="205740"/>
                  </a:lnTo>
                  <a:cubicBezTo>
                    <a:pt x="12700" y="281813"/>
                    <a:pt x="76581" y="343916"/>
                    <a:pt x="155956" y="343916"/>
                  </a:cubicBezTo>
                  <a:lnTo>
                    <a:pt x="10156825" y="343916"/>
                  </a:lnTo>
                  <a:cubicBezTo>
                    <a:pt x="10236200" y="343916"/>
                    <a:pt x="10300081" y="281813"/>
                    <a:pt x="10300081" y="205740"/>
                  </a:cubicBezTo>
                  <a:lnTo>
                    <a:pt x="10300081" y="150876"/>
                  </a:lnTo>
                  <a:cubicBezTo>
                    <a:pt x="10300081" y="74803"/>
                    <a:pt x="10236200" y="12700"/>
                    <a:pt x="10156825" y="12700"/>
                  </a:cubicBezTo>
                  <a:lnTo>
                    <a:pt x="155956" y="12700"/>
                  </a:lnTo>
                  <a:lnTo>
                    <a:pt x="155956" y="6350"/>
                  </a:lnTo>
                  <a:lnTo>
                    <a:pt x="155956" y="12700"/>
                  </a:lnTo>
                  <a:cubicBezTo>
                    <a:pt x="76581" y="12700"/>
                    <a:pt x="12700" y="74803"/>
                    <a:pt x="12700" y="150876"/>
                  </a:cubicBezTo>
                  <a:close/>
                </a:path>
              </a:pathLst>
            </a:custGeom>
            <a:solidFill>
              <a:srgbClr val="BDB8DF"/>
            </a:solidFill>
          </p:spPr>
        </p:sp>
      </p:grpSp>
      <p:grpSp>
        <p:nvGrpSpPr>
          <p:cNvPr id="28" name="Group 28"/>
          <p:cNvGrpSpPr/>
          <p:nvPr/>
        </p:nvGrpSpPr>
        <p:grpSpPr>
          <a:xfrm>
            <a:off x="828897" y="5408647"/>
            <a:ext cx="783431" cy="783431"/>
            <a:chOff x="0" y="0"/>
            <a:chExt cx="1044575" cy="1044575"/>
          </a:xfrm>
        </p:grpSpPr>
        <p:sp>
          <p:nvSpPr>
            <p:cNvPr id="29" name="Freeform 29"/>
            <p:cNvSpPr/>
            <p:nvPr/>
          </p:nvSpPr>
          <p:spPr>
            <a:xfrm>
              <a:off x="6350" y="6350"/>
              <a:ext cx="1031875" cy="1031875"/>
            </a:xfrm>
            <a:custGeom>
              <a:avLst/>
              <a:gdLst/>
              <a:ahLst/>
              <a:cxnLst/>
              <a:rect l="l" t="t" r="r" b="b"/>
              <a:pathLst>
                <a:path w="1031875" h="1031875">
                  <a:moveTo>
                    <a:pt x="0" y="515874"/>
                  </a:moveTo>
                  <a:cubicBezTo>
                    <a:pt x="0" y="231013"/>
                    <a:pt x="231013" y="0"/>
                    <a:pt x="515874" y="0"/>
                  </a:cubicBezTo>
                  <a:cubicBezTo>
                    <a:pt x="800735" y="0"/>
                    <a:pt x="1031875" y="231013"/>
                    <a:pt x="1031875" y="515874"/>
                  </a:cubicBezTo>
                  <a:cubicBezTo>
                    <a:pt x="1031875" y="800735"/>
                    <a:pt x="800862" y="1031875"/>
                    <a:pt x="515874" y="1031875"/>
                  </a:cubicBezTo>
                  <a:cubicBezTo>
                    <a:pt x="230886" y="1031875"/>
                    <a:pt x="0" y="800862"/>
                    <a:pt x="0" y="515874"/>
                  </a:cubicBezTo>
                  <a:close/>
                </a:path>
              </a:pathLst>
            </a:custGeom>
            <a:solidFill>
              <a:srgbClr val="E9E6FA"/>
            </a:solidFill>
          </p:spPr>
        </p:sp>
        <p:sp>
          <p:nvSpPr>
            <p:cNvPr id="30" name="Freeform 30"/>
            <p:cNvSpPr/>
            <p:nvPr/>
          </p:nvSpPr>
          <p:spPr>
            <a:xfrm>
              <a:off x="0" y="0"/>
              <a:ext cx="1044575" cy="1044575"/>
            </a:xfrm>
            <a:custGeom>
              <a:avLst/>
              <a:gdLst/>
              <a:ahLst/>
              <a:cxnLst/>
              <a:rect l="l" t="t" r="r" b="b"/>
              <a:pathLst>
                <a:path w="1044575" h="1044575">
                  <a:moveTo>
                    <a:pt x="0" y="522224"/>
                  </a:moveTo>
                  <a:cubicBezTo>
                    <a:pt x="0" y="233807"/>
                    <a:pt x="233807" y="0"/>
                    <a:pt x="522224" y="0"/>
                  </a:cubicBezTo>
                  <a:cubicBezTo>
                    <a:pt x="523494" y="0"/>
                    <a:pt x="524637" y="381"/>
                    <a:pt x="525653" y="1016"/>
                  </a:cubicBezTo>
                  <a:lnTo>
                    <a:pt x="522224" y="6350"/>
                  </a:lnTo>
                  <a:lnTo>
                    <a:pt x="522224" y="0"/>
                  </a:lnTo>
                  <a:lnTo>
                    <a:pt x="522224" y="6350"/>
                  </a:lnTo>
                  <a:lnTo>
                    <a:pt x="522224" y="0"/>
                  </a:lnTo>
                  <a:cubicBezTo>
                    <a:pt x="810768" y="0"/>
                    <a:pt x="1044575" y="233807"/>
                    <a:pt x="1044575" y="522224"/>
                  </a:cubicBezTo>
                  <a:cubicBezTo>
                    <a:pt x="1044575" y="525145"/>
                    <a:pt x="1042543" y="527685"/>
                    <a:pt x="1039749" y="528447"/>
                  </a:cubicBezTo>
                  <a:lnTo>
                    <a:pt x="1038225" y="522224"/>
                  </a:lnTo>
                  <a:lnTo>
                    <a:pt x="1044575" y="522224"/>
                  </a:lnTo>
                  <a:cubicBezTo>
                    <a:pt x="1044575" y="810641"/>
                    <a:pt x="810768" y="1044448"/>
                    <a:pt x="522351" y="1044448"/>
                  </a:cubicBezTo>
                  <a:lnTo>
                    <a:pt x="522351" y="1038098"/>
                  </a:lnTo>
                  <a:lnTo>
                    <a:pt x="522351" y="1044448"/>
                  </a:lnTo>
                  <a:lnTo>
                    <a:pt x="522351" y="1038098"/>
                  </a:lnTo>
                  <a:lnTo>
                    <a:pt x="522351" y="1044448"/>
                  </a:lnTo>
                  <a:cubicBezTo>
                    <a:pt x="233807" y="1044575"/>
                    <a:pt x="0" y="810768"/>
                    <a:pt x="0" y="522224"/>
                  </a:cubicBezTo>
                  <a:cubicBezTo>
                    <a:pt x="0" y="520954"/>
                    <a:pt x="381" y="519811"/>
                    <a:pt x="1016" y="518795"/>
                  </a:cubicBezTo>
                  <a:lnTo>
                    <a:pt x="6350" y="522224"/>
                  </a:lnTo>
                  <a:lnTo>
                    <a:pt x="0" y="522224"/>
                  </a:lnTo>
                  <a:moveTo>
                    <a:pt x="12700" y="522224"/>
                  </a:moveTo>
                  <a:cubicBezTo>
                    <a:pt x="12700" y="523494"/>
                    <a:pt x="12319" y="524637"/>
                    <a:pt x="11684" y="525653"/>
                  </a:cubicBezTo>
                  <a:lnTo>
                    <a:pt x="6350" y="522224"/>
                  </a:lnTo>
                  <a:lnTo>
                    <a:pt x="12700" y="522224"/>
                  </a:lnTo>
                  <a:cubicBezTo>
                    <a:pt x="12700" y="803783"/>
                    <a:pt x="240792" y="1031875"/>
                    <a:pt x="522224" y="1031875"/>
                  </a:cubicBezTo>
                  <a:cubicBezTo>
                    <a:pt x="803656" y="1031875"/>
                    <a:pt x="1031875" y="803783"/>
                    <a:pt x="1031875" y="522224"/>
                  </a:cubicBezTo>
                  <a:cubicBezTo>
                    <a:pt x="1031875" y="519303"/>
                    <a:pt x="1033907" y="516763"/>
                    <a:pt x="1036701" y="516001"/>
                  </a:cubicBezTo>
                  <a:lnTo>
                    <a:pt x="1038225" y="522224"/>
                  </a:lnTo>
                  <a:lnTo>
                    <a:pt x="1031875" y="522224"/>
                  </a:lnTo>
                  <a:cubicBezTo>
                    <a:pt x="1031875" y="240792"/>
                    <a:pt x="803783" y="12700"/>
                    <a:pt x="522224" y="12700"/>
                  </a:cubicBezTo>
                  <a:cubicBezTo>
                    <a:pt x="520954" y="12700"/>
                    <a:pt x="519811" y="12319"/>
                    <a:pt x="518795" y="11684"/>
                  </a:cubicBezTo>
                  <a:lnTo>
                    <a:pt x="522224" y="6350"/>
                  </a:lnTo>
                  <a:lnTo>
                    <a:pt x="522224" y="12700"/>
                  </a:lnTo>
                  <a:cubicBezTo>
                    <a:pt x="240792" y="12700"/>
                    <a:pt x="12700" y="240792"/>
                    <a:pt x="12700" y="522224"/>
                  </a:cubicBezTo>
                  <a:close/>
                </a:path>
              </a:pathLst>
            </a:custGeom>
            <a:solidFill>
              <a:srgbClr val="BDB8DF"/>
            </a:solidFill>
          </p:spPr>
        </p:sp>
      </p:grpSp>
      <p:sp>
        <p:nvSpPr>
          <p:cNvPr id="31" name="Freeform 31" descr="preencoded.png"/>
          <p:cNvSpPr/>
          <p:nvPr/>
        </p:nvSpPr>
        <p:spPr>
          <a:xfrm>
            <a:off x="1096268" y="5583230"/>
            <a:ext cx="386952" cy="386954"/>
          </a:xfrm>
          <a:custGeom>
            <a:avLst/>
            <a:gdLst/>
            <a:ahLst/>
            <a:cxnLst/>
            <a:rect l="l" t="t" r="r" b="b"/>
            <a:pathLst>
              <a:path w="386952" h="386954">
                <a:moveTo>
                  <a:pt x="0" y="0"/>
                </a:moveTo>
                <a:lnTo>
                  <a:pt x="386952" y="0"/>
                </a:lnTo>
                <a:lnTo>
                  <a:pt x="386952" y="386954"/>
                </a:lnTo>
                <a:lnTo>
                  <a:pt x="0" y="386954"/>
                </a:lnTo>
                <a:lnTo>
                  <a:pt x="0" y="0"/>
                </a:lnTo>
                <a:close/>
              </a:path>
            </a:pathLst>
          </a:custGeom>
          <a:blipFill>
            <a:blip r:embed="rId8">
              <a:extLst>
                <a:ext uri="{96DAC541-7B7A-43D3-8B79-37D633B846F1}">
                  <asvg:svgBlip xmlns:asvg="http://schemas.microsoft.com/office/drawing/2016/SVG/main" r:embed="rId9"/>
                </a:ext>
              </a:extLst>
            </a:blip>
            <a:stretch>
              <a:fillRect t="-12194" b="-12194"/>
            </a:stretch>
          </a:blipFill>
        </p:spPr>
      </p:sp>
      <p:sp>
        <p:nvSpPr>
          <p:cNvPr id="32" name="TextBox 32"/>
          <p:cNvSpPr txBox="1"/>
          <p:nvPr/>
        </p:nvSpPr>
        <p:spPr>
          <a:xfrm>
            <a:off x="1096268" y="6458374"/>
            <a:ext cx="5450980" cy="397545"/>
          </a:xfrm>
          <a:prstGeom prst="rect">
            <a:avLst/>
          </a:prstGeom>
        </p:spPr>
        <p:txBody>
          <a:bodyPr wrap="square" lIns="0" tIns="0" rIns="0" bIns="0" rtlCol="0" anchor="t">
            <a:spAutoFit/>
          </a:bodyPr>
          <a:lstStyle/>
          <a:p>
            <a:pPr algn="l">
              <a:lnSpc>
                <a:spcPts val="3124"/>
              </a:lnSpc>
            </a:pPr>
            <a:r>
              <a:rPr lang="en-US" sz="2800" b="1" dirty="0">
                <a:solidFill>
                  <a:srgbClr val="2A2742"/>
                </a:solidFill>
                <a:latin typeface="Arimo Bold"/>
                <a:ea typeface="Arimo Bold"/>
                <a:cs typeface="Arimo Bold"/>
                <a:sym typeface="Arimo Bold"/>
              </a:rPr>
              <a:t>Dynamic Route Optimization</a:t>
            </a:r>
          </a:p>
        </p:txBody>
      </p:sp>
      <p:sp>
        <p:nvSpPr>
          <p:cNvPr id="33" name="TextBox 33"/>
          <p:cNvSpPr txBox="1"/>
          <p:nvPr/>
        </p:nvSpPr>
        <p:spPr>
          <a:xfrm>
            <a:off x="1160710" y="7071155"/>
            <a:ext cx="7596336" cy="1233799"/>
          </a:xfrm>
          <a:prstGeom prst="rect">
            <a:avLst/>
          </a:prstGeom>
        </p:spPr>
        <p:txBody>
          <a:bodyPr lIns="0" tIns="0" rIns="0" bIns="0" rtlCol="0" anchor="t">
            <a:spAutoFit/>
          </a:bodyPr>
          <a:lstStyle/>
          <a:p>
            <a:pPr algn="l">
              <a:lnSpc>
                <a:spcPts val="3250"/>
              </a:lnSpc>
            </a:pPr>
            <a:r>
              <a:rPr lang="en-US" sz="2400" dirty="0">
                <a:solidFill>
                  <a:srgbClr val="2A2742"/>
                </a:solidFill>
                <a:latin typeface="Arimo"/>
                <a:ea typeface="Arimo"/>
                <a:cs typeface="Arimo"/>
                <a:sym typeface="Arimo"/>
              </a:rPr>
              <a:t>AI-powered route adjustment based on real-time traffic conditions, passenger demand, and schedule requirements</a:t>
            </a:r>
          </a:p>
        </p:txBody>
      </p:sp>
      <p:grpSp>
        <p:nvGrpSpPr>
          <p:cNvPr id="34" name="Group 34"/>
          <p:cNvGrpSpPr/>
          <p:nvPr/>
        </p:nvGrpSpPr>
        <p:grpSpPr>
          <a:xfrm>
            <a:off x="9655076" y="5628829"/>
            <a:ext cx="7734746" cy="267444"/>
            <a:chOff x="0" y="0"/>
            <a:chExt cx="10312995" cy="356592"/>
          </a:xfrm>
        </p:grpSpPr>
        <p:sp>
          <p:nvSpPr>
            <p:cNvPr id="35" name="Freeform 35"/>
            <p:cNvSpPr/>
            <p:nvPr/>
          </p:nvSpPr>
          <p:spPr>
            <a:xfrm>
              <a:off x="6350" y="6350"/>
              <a:ext cx="10300336" cy="343916"/>
            </a:xfrm>
            <a:custGeom>
              <a:avLst/>
              <a:gdLst/>
              <a:ahLst/>
              <a:cxnLst/>
              <a:rect l="l" t="t" r="r" b="b"/>
              <a:pathLst>
                <a:path w="10300336" h="343916">
                  <a:moveTo>
                    <a:pt x="0" y="144526"/>
                  </a:moveTo>
                  <a:cubicBezTo>
                    <a:pt x="0" y="64643"/>
                    <a:pt x="66929" y="0"/>
                    <a:pt x="149606" y="0"/>
                  </a:cubicBezTo>
                  <a:lnTo>
                    <a:pt x="10150729" y="0"/>
                  </a:lnTo>
                  <a:cubicBezTo>
                    <a:pt x="10233406" y="0"/>
                    <a:pt x="10300336" y="64643"/>
                    <a:pt x="10300336" y="144526"/>
                  </a:cubicBezTo>
                  <a:lnTo>
                    <a:pt x="10300336" y="199390"/>
                  </a:lnTo>
                  <a:cubicBezTo>
                    <a:pt x="10300336" y="279146"/>
                    <a:pt x="10233406" y="343916"/>
                    <a:pt x="10150729" y="343916"/>
                  </a:cubicBezTo>
                  <a:lnTo>
                    <a:pt x="149606" y="343916"/>
                  </a:lnTo>
                  <a:cubicBezTo>
                    <a:pt x="66929" y="343916"/>
                    <a:pt x="0" y="279273"/>
                    <a:pt x="0" y="199390"/>
                  </a:cubicBezTo>
                  <a:close/>
                </a:path>
              </a:pathLst>
            </a:custGeom>
            <a:solidFill>
              <a:srgbClr val="E9E6FA"/>
            </a:solidFill>
          </p:spPr>
        </p:sp>
        <p:sp>
          <p:nvSpPr>
            <p:cNvPr id="36" name="Freeform 36"/>
            <p:cNvSpPr/>
            <p:nvPr/>
          </p:nvSpPr>
          <p:spPr>
            <a:xfrm>
              <a:off x="0" y="0"/>
              <a:ext cx="10313036" cy="356616"/>
            </a:xfrm>
            <a:custGeom>
              <a:avLst/>
              <a:gdLst/>
              <a:ahLst/>
              <a:cxnLst/>
              <a:rect l="l" t="t" r="r" b="b"/>
              <a:pathLst>
                <a:path w="10313036" h="356616">
                  <a:moveTo>
                    <a:pt x="0" y="150876"/>
                  </a:moveTo>
                  <a:cubicBezTo>
                    <a:pt x="0" y="67310"/>
                    <a:pt x="69977" y="0"/>
                    <a:pt x="155956" y="0"/>
                  </a:cubicBezTo>
                  <a:lnTo>
                    <a:pt x="10157079" y="0"/>
                  </a:lnTo>
                  <a:lnTo>
                    <a:pt x="10157079" y="6350"/>
                  </a:lnTo>
                  <a:lnTo>
                    <a:pt x="10157079" y="0"/>
                  </a:lnTo>
                  <a:cubicBezTo>
                    <a:pt x="10243058" y="0"/>
                    <a:pt x="10313036" y="67310"/>
                    <a:pt x="10313036" y="150876"/>
                  </a:cubicBezTo>
                  <a:lnTo>
                    <a:pt x="10306686" y="150876"/>
                  </a:lnTo>
                  <a:lnTo>
                    <a:pt x="10313036" y="150876"/>
                  </a:lnTo>
                  <a:lnTo>
                    <a:pt x="10313036" y="205740"/>
                  </a:lnTo>
                  <a:lnTo>
                    <a:pt x="10306686" y="205740"/>
                  </a:lnTo>
                  <a:lnTo>
                    <a:pt x="10313036" y="205740"/>
                  </a:lnTo>
                  <a:cubicBezTo>
                    <a:pt x="10313036" y="289179"/>
                    <a:pt x="10243058" y="356616"/>
                    <a:pt x="10157079" y="356616"/>
                  </a:cubicBezTo>
                  <a:lnTo>
                    <a:pt x="10157079" y="350266"/>
                  </a:lnTo>
                  <a:lnTo>
                    <a:pt x="10157079" y="356616"/>
                  </a:lnTo>
                  <a:lnTo>
                    <a:pt x="155956" y="356616"/>
                  </a:lnTo>
                  <a:lnTo>
                    <a:pt x="155956" y="350266"/>
                  </a:lnTo>
                  <a:lnTo>
                    <a:pt x="155956" y="356616"/>
                  </a:lnTo>
                  <a:cubicBezTo>
                    <a:pt x="69977" y="356616"/>
                    <a:pt x="0" y="289306"/>
                    <a:pt x="0" y="205740"/>
                  </a:cubicBezTo>
                  <a:lnTo>
                    <a:pt x="0" y="150876"/>
                  </a:lnTo>
                  <a:lnTo>
                    <a:pt x="6350" y="150876"/>
                  </a:lnTo>
                  <a:lnTo>
                    <a:pt x="0" y="150876"/>
                  </a:lnTo>
                  <a:moveTo>
                    <a:pt x="12700" y="150876"/>
                  </a:moveTo>
                  <a:lnTo>
                    <a:pt x="12700" y="205740"/>
                  </a:lnTo>
                  <a:lnTo>
                    <a:pt x="6350" y="205740"/>
                  </a:lnTo>
                  <a:lnTo>
                    <a:pt x="12700" y="205740"/>
                  </a:lnTo>
                  <a:cubicBezTo>
                    <a:pt x="12700" y="281813"/>
                    <a:pt x="76581" y="343916"/>
                    <a:pt x="155956" y="343916"/>
                  </a:cubicBezTo>
                  <a:lnTo>
                    <a:pt x="10157079" y="343916"/>
                  </a:lnTo>
                  <a:cubicBezTo>
                    <a:pt x="10236454" y="343916"/>
                    <a:pt x="10300336" y="281813"/>
                    <a:pt x="10300336" y="205740"/>
                  </a:cubicBezTo>
                  <a:lnTo>
                    <a:pt x="10300336" y="150876"/>
                  </a:lnTo>
                  <a:cubicBezTo>
                    <a:pt x="10300335" y="74803"/>
                    <a:pt x="10236327" y="12700"/>
                    <a:pt x="10157079" y="12700"/>
                  </a:cubicBezTo>
                  <a:lnTo>
                    <a:pt x="155956" y="12700"/>
                  </a:lnTo>
                  <a:lnTo>
                    <a:pt x="155956" y="6350"/>
                  </a:lnTo>
                  <a:lnTo>
                    <a:pt x="155956" y="12700"/>
                  </a:lnTo>
                  <a:cubicBezTo>
                    <a:pt x="76581" y="12700"/>
                    <a:pt x="12700" y="74803"/>
                    <a:pt x="12700" y="150876"/>
                  </a:cubicBezTo>
                  <a:close/>
                </a:path>
              </a:pathLst>
            </a:custGeom>
            <a:solidFill>
              <a:srgbClr val="BDB8DF"/>
            </a:solidFill>
          </p:spPr>
        </p:sp>
      </p:grpSp>
      <p:grpSp>
        <p:nvGrpSpPr>
          <p:cNvPr id="37" name="Group 37"/>
          <p:cNvGrpSpPr/>
          <p:nvPr/>
        </p:nvGrpSpPr>
        <p:grpSpPr>
          <a:xfrm>
            <a:off x="9268122" y="5370910"/>
            <a:ext cx="783431" cy="783431"/>
            <a:chOff x="0" y="0"/>
            <a:chExt cx="1044575" cy="1044575"/>
          </a:xfrm>
        </p:grpSpPr>
        <p:sp>
          <p:nvSpPr>
            <p:cNvPr id="38" name="Freeform 38"/>
            <p:cNvSpPr/>
            <p:nvPr/>
          </p:nvSpPr>
          <p:spPr>
            <a:xfrm>
              <a:off x="6350" y="6350"/>
              <a:ext cx="1031875" cy="1031875"/>
            </a:xfrm>
            <a:custGeom>
              <a:avLst/>
              <a:gdLst/>
              <a:ahLst/>
              <a:cxnLst/>
              <a:rect l="l" t="t" r="r" b="b"/>
              <a:pathLst>
                <a:path w="1031875" h="1031875">
                  <a:moveTo>
                    <a:pt x="0" y="515874"/>
                  </a:moveTo>
                  <a:cubicBezTo>
                    <a:pt x="0" y="231013"/>
                    <a:pt x="231013" y="0"/>
                    <a:pt x="515874" y="0"/>
                  </a:cubicBezTo>
                  <a:cubicBezTo>
                    <a:pt x="800735" y="0"/>
                    <a:pt x="1031875" y="231013"/>
                    <a:pt x="1031875" y="515874"/>
                  </a:cubicBezTo>
                  <a:cubicBezTo>
                    <a:pt x="1031875" y="800735"/>
                    <a:pt x="800862" y="1031875"/>
                    <a:pt x="515874" y="1031875"/>
                  </a:cubicBezTo>
                  <a:cubicBezTo>
                    <a:pt x="230886" y="1031875"/>
                    <a:pt x="0" y="800862"/>
                    <a:pt x="0" y="515874"/>
                  </a:cubicBezTo>
                  <a:close/>
                </a:path>
              </a:pathLst>
            </a:custGeom>
            <a:solidFill>
              <a:srgbClr val="E9E6FA"/>
            </a:solidFill>
          </p:spPr>
        </p:sp>
        <p:sp>
          <p:nvSpPr>
            <p:cNvPr id="39" name="Freeform 39"/>
            <p:cNvSpPr/>
            <p:nvPr/>
          </p:nvSpPr>
          <p:spPr>
            <a:xfrm>
              <a:off x="0" y="0"/>
              <a:ext cx="1044575" cy="1044575"/>
            </a:xfrm>
            <a:custGeom>
              <a:avLst/>
              <a:gdLst/>
              <a:ahLst/>
              <a:cxnLst/>
              <a:rect l="l" t="t" r="r" b="b"/>
              <a:pathLst>
                <a:path w="1044575" h="1044575">
                  <a:moveTo>
                    <a:pt x="0" y="522224"/>
                  </a:moveTo>
                  <a:cubicBezTo>
                    <a:pt x="0" y="233807"/>
                    <a:pt x="233807" y="0"/>
                    <a:pt x="522224" y="0"/>
                  </a:cubicBezTo>
                  <a:cubicBezTo>
                    <a:pt x="523494" y="0"/>
                    <a:pt x="524637" y="381"/>
                    <a:pt x="525653" y="1016"/>
                  </a:cubicBezTo>
                  <a:lnTo>
                    <a:pt x="522224" y="6350"/>
                  </a:lnTo>
                  <a:lnTo>
                    <a:pt x="522224" y="0"/>
                  </a:lnTo>
                  <a:lnTo>
                    <a:pt x="522224" y="6350"/>
                  </a:lnTo>
                  <a:lnTo>
                    <a:pt x="522224" y="0"/>
                  </a:lnTo>
                  <a:cubicBezTo>
                    <a:pt x="810768" y="0"/>
                    <a:pt x="1044575" y="233807"/>
                    <a:pt x="1044575" y="522224"/>
                  </a:cubicBezTo>
                  <a:cubicBezTo>
                    <a:pt x="1044575" y="525145"/>
                    <a:pt x="1042543" y="527685"/>
                    <a:pt x="1039749" y="528447"/>
                  </a:cubicBezTo>
                  <a:lnTo>
                    <a:pt x="1038225" y="522224"/>
                  </a:lnTo>
                  <a:lnTo>
                    <a:pt x="1044575" y="522224"/>
                  </a:lnTo>
                  <a:cubicBezTo>
                    <a:pt x="1044575" y="810641"/>
                    <a:pt x="810768" y="1044448"/>
                    <a:pt x="522351" y="1044448"/>
                  </a:cubicBezTo>
                  <a:lnTo>
                    <a:pt x="522351" y="1038098"/>
                  </a:lnTo>
                  <a:lnTo>
                    <a:pt x="522351" y="1044448"/>
                  </a:lnTo>
                  <a:lnTo>
                    <a:pt x="522351" y="1038098"/>
                  </a:lnTo>
                  <a:lnTo>
                    <a:pt x="522351" y="1044448"/>
                  </a:lnTo>
                  <a:cubicBezTo>
                    <a:pt x="233807" y="1044575"/>
                    <a:pt x="0" y="810768"/>
                    <a:pt x="0" y="522224"/>
                  </a:cubicBezTo>
                  <a:cubicBezTo>
                    <a:pt x="0" y="520954"/>
                    <a:pt x="381" y="519811"/>
                    <a:pt x="1016" y="518795"/>
                  </a:cubicBezTo>
                  <a:lnTo>
                    <a:pt x="6350" y="522224"/>
                  </a:lnTo>
                  <a:lnTo>
                    <a:pt x="0" y="522224"/>
                  </a:lnTo>
                  <a:moveTo>
                    <a:pt x="12700" y="522224"/>
                  </a:moveTo>
                  <a:cubicBezTo>
                    <a:pt x="12700" y="523494"/>
                    <a:pt x="12319" y="524637"/>
                    <a:pt x="11684" y="525653"/>
                  </a:cubicBezTo>
                  <a:lnTo>
                    <a:pt x="6350" y="522224"/>
                  </a:lnTo>
                  <a:lnTo>
                    <a:pt x="12700" y="522224"/>
                  </a:lnTo>
                  <a:cubicBezTo>
                    <a:pt x="12700" y="803783"/>
                    <a:pt x="240792" y="1031875"/>
                    <a:pt x="522224" y="1031875"/>
                  </a:cubicBezTo>
                  <a:cubicBezTo>
                    <a:pt x="803656" y="1031875"/>
                    <a:pt x="1031875" y="803783"/>
                    <a:pt x="1031875" y="522224"/>
                  </a:cubicBezTo>
                  <a:cubicBezTo>
                    <a:pt x="1031875" y="519303"/>
                    <a:pt x="1033907" y="516763"/>
                    <a:pt x="1036701" y="516001"/>
                  </a:cubicBezTo>
                  <a:lnTo>
                    <a:pt x="1038225" y="522224"/>
                  </a:lnTo>
                  <a:lnTo>
                    <a:pt x="1031875" y="522224"/>
                  </a:lnTo>
                  <a:cubicBezTo>
                    <a:pt x="1031875" y="240792"/>
                    <a:pt x="803783" y="12700"/>
                    <a:pt x="522224" y="12700"/>
                  </a:cubicBezTo>
                  <a:cubicBezTo>
                    <a:pt x="520954" y="12700"/>
                    <a:pt x="519811" y="12319"/>
                    <a:pt x="518795" y="11684"/>
                  </a:cubicBezTo>
                  <a:lnTo>
                    <a:pt x="522224" y="6350"/>
                  </a:lnTo>
                  <a:lnTo>
                    <a:pt x="522224" y="12700"/>
                  </a:lnTo>
                  <a:cubicBezTo>
                    <a:pt x="240792" y="12700"/>
                    <a:pt x="12700" y="240792"/>
                    <a:pt x="12700" y="522224"/>
                  </a:cubicBezTo>
                  <a:close/>
                </a:path>
              </a:pathLst>
            </a:custGeom>
            <a:solidFill>
              <a:srgbClr val="BDB8DF"/>
            </a:solidFill>
          </p:spPr>
        </p:sp>
      </p:grpSp>
      <p:sp>
        <p:nvSpPr>
          <p:cNvPr id="40" name="Freeform 40" descr="preencoded.png"/>
          <p:cNvSpPr/>
          <p:nvPr/>
        </p:nvSpPr>
        <p:spPr>
          <a:xfrm>
            <a:off x="9466361" y="5569149"/>
            <a:ext cx="386952" cy="386954"/>
          </a:xfrm>
          <a:custGeom>
            <a:avLst/>
            <a:gdLst/>
            <a:ahLst/>
            <a:cxnLst/>
            <a:rect l="l" t="t" r="r" b="b"/>
            <a:pathLst>
              <a:path w="386952" h="386954">
                <a:moveTo>
                  <a:pt x="0" y="0"/>
                </a:moveTo>
                <a:lnTo>
                  <a:pt x="386953" y="0"/>
                </a:lnTo>
                <a:lnTo>
                  <a:pt x="386953" y="386953"/>
                </a:lnTo>
                <a:lnTo>
                  <a:pt x="0" y="386953"/>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41" name="TextBox 41"/>
          <p:cNvSpPr txBox="1"/>
          <p:nvPr/>
        </p:nvSpPr>
        <p:spPr>
          <a:xfrm>
            <a:off x="9530804" y="6380121"/>
            <a:ext cx="4261396" cy="397545"/>
          </a:xfrm>
          <a:prstGeom prst="rect">
            <a:avLst/>
          </a:prstGeom>
        </p:spPr>
        <p:txBody>
          <a:bodyPr wrap="square" lIns="0" tIns="0" rIns="0" bIns="0" rtlCol="0" anchor="t">
            <a:spAutoFit/>
          </a:bodyPr>
          <a:lstStyle/>
          <a:p>
            <a:pPr algn="l">
              <a:lnSpc>
                <a:spcPts val="3124"/>
              </a:lnSpc>
            </a:pPr>
            <a:r>
              <a:rPr lang="en-US" sz="2800" b="1" dirty="0">
                <a:solidFill>
                  <a:srgbClr val="2A2742"/>
                </a:solidFill>
                <a:latin typeface="Arimo Bold"/>
                <a:ea typeface="Arimo Bold"/>
                <a:cs typeface="Arimo Bold"/>
                <a:sym typeface="Arimo Bold"/>
              </a:rPr>
              <a:t>Advanced Analytics</a:t>
            </a:r>
          </a:p>
        </p:txBody>
      </p:sp>
      <p:sp>
        <p:nvSpPr>
          <p:cNvPr id="42" name="TextBox 42"/>
          <p:cNvSpPr txBox="1"/>
          <p:nvPr/>
        </p:nvSpPr>
        <p:spPr>
          <a:xfrm>
            <a:off x="9530804" y="6879580"/>
            <a:ext cx="7596485" cy="1233799"/>
          </a:xfrm>
          <a:prstGeom prst="rect">
            <a:avLst/>
          </a:prstGeom>
        </p:spPr>
        <p:txBody>
          <a:bodyPr lIns="0" tIns="0" rIns="0" bIns="0" rtlCol="0" anchor="t">
            <a:spAutoFit/>
          </a:bodyPr>
          <a:lstStyle/>
          <a:p>
            <a:pPr algn="l">
              <a:lnSpc>
                <a:spcPts val="3250"/>
              </a:lnSpc>
            </a:pPr>
            <a:r>
              <a:rPr lang="en-US" sz="2400" dirty="0">
                <a:solidFill>
                  <a:srgbClr val="2A2742"/>
                </a:solidFill>
                <a:latin typeface="Arimo"/>
                <a:ea typeface="Arimo"/>
                <a:cs typeface="Arimo"/>
                <a:sym typeface="Arimo"/>
              </a:rPr>
              <a:t>Comprehensive reporting on route efficiency, driver performance, fuel consumption patterns, and maintenance scheduling</a:t>
            </a:r>
          </a:p>
        </p:txBody>
      </p:sp>
      <p:sp>
        <p:nvSpPr>
          <p:cNvPr id="43" name="TextBox 43"/>
          <p:cNvSpPr txBox="1"/>
          <p:nvPr/>
        </p:nvSpPr>
        <p:spPr>
          <a:xfrm>
            <a:off x="1096268" y="8744775"/>
            <a:ext cx="16482418" cy="810607"/>
          </a:xfrm>
          <a:prstGeom prst="rect">
            <a:avLst/>
          </a:prstGeom>
        </p:spPr>
        <p:txBody>
          <a:bodyPr lIns="0" tIns="0" rIns="0" bIns="0" rtlCol="0" anchor="t">
            <a:spAutoFit/>
          </a:bodyPr>
          <a:lstStyle/>
          <a:p>
            <a:pPr algn="l">
              <a:lnSpc>
                <a:spcPts val="3250"/>
              </a:lnSpc>
            </a:pPr>
            <a:r>
              <a:rPr lang="en-US" sz="2400" dirty="0">
                <a:solidFill>
                  <a:srgbClr val="2A2742"/>
                </a:solidFill>
                <a:latin typeface="Arimo"/>
                <a:ea typeface="Arimo"/>
                <a:cs typeface="Arimo"/>
                <a:sym typeface="Arimo"/>
              </a:rPr>
              <a:t>Additional possibilities include multi-language support, voice assistant integration, emergency SOS features, and blockchain-based security for enhanced data integrity and privacy protection.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TotalTime>
  <Words>872</Words>
  <Application>Microsoft Office PowerPoint</Application>
  <PresentationFormat>Custom</PresentationFormat>
  <Paragraphs>132</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Arimo Bold</vt:lpstr>
      <vt:lpstr>Arial</vt:lpstr>
      <vt:lpstr>Calibri</vt:lpstr>
      <vt:lpstr>Canva Sans</vt:lpstr>
      <vt:lpstr>Arimo</vt:lpstr>
      <vt:lpstr>Arsenal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Real-Time-College-Bus-Tracking-System.pptx</dc:title>
  <dc:creator>cse4</dc:creator>
  <cp:lastModifiedBy>cse4</cp:lastModifiedBy>
  <cp:revision>5</cp:revision>
  <dcterms:created xsi:type="dcterms:W3CDTF">2006-08-16T00:00:00Z</dcterms:created>
  <dcterms:modified xsi:type="dcterms:W3CDTF">2025-10-31T08:02:18Z</dcterms:modified>
  <dc:identifier>DAG3SnmiArc</dc:identifier>
</cp:coreProperties>
</file>

<file path=docProps/thumbnail.jpeg>
</file>